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ryndan Write" charset="1" panose="02000503000000000000"/>
      <p:regular r:id="rId26"/>
    </p:embeddedFont>
    <p:embeddedFont>
      <p:font typeface="Open Sans" charset="1" panose="020B0606030504020204"/>
      <p:regular r:id="rId27"/>
    </p:embeddedFont>
    <p:embeddedFont>
      <p:font typeface="IM Fell" charset="1" panose="02000000000000000000"/>
      <p:regular r:id="rId28"/>
    </p:embeddedFont>
    <p:embeddedFont>
      <p:font typeface="Be Vietnam Ultra-Bold" charset="1" panose="00000900000000000000"/>
      <p:regular r:id="rId29"/>
    </p:embeddedFont>
    <p:embeddedFont>
      <p:font typeface="Be Vietnam Ultra-Bold Italics" charset="1" panose="00000900000000000000"/>
      <p:regular r:id="rId30"/>
    </p:embeddedFont>
    <p:embeddedFont>
      <p:font typeface="Be Vietnam" charset="1" panose="00000500000000000000"/>
      <p:regular r:id="rId31"/>
    </p:embeddedFont>
    <p:embeddedFont>
      <p:font typeface="Hussar Bold" charset="1" panose="00000800000000000000"/>
      <p:regular r:id="rId32"/>
    </p:embeddedFont>
    <p:embeddedFont>
      <p:font typeface="Adam Script" charset="1" panose="00000500000000000000"/>
      <p:regular r:id="rId33"/>
    </p:embeddedFont>
    <p:embeddedFont>
      <p:font typeface="Caveat Brush" charset="1" panose="00000000000000000000"/>
      <p:regular r:id="rId34"/>
    </p:embeddedFont>
    <p:embeddedFont>
      <p:font typeface="Open Sans Bold" charset="1" panose="020B0806030504020204"/>
      <p:regular r:id="rId35"/>
    </p:embeddedFont>
    <p:embeddedFont>
      <p:font typeface="Hello Paris Script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4802" y="4114135"/>
            <a:ext cx="10638798" cy="172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6425">
                <a:solidFill>
                  <a:srgbClr val="FFBD59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СТРУЧНО УСАВРШАВАЊЕ И НАПРЕДОВАЊЕ У ЗВАЊУ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854627" y="5805945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48258" y="8492414"/>
            <a:ext cx="5554402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МИРЈАНА ЂУКИЋ-ПСИХОЛОГ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ОЛИВЕРА АМИЏИЋ-ПЕДАГОГ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31820" y="6504627"/>
            <a:ext cx="213880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CC0DF"/>
                </a:solidFill>
                <a:latin typeface="Open Sans"/>
                <a:ea typeface="Open Sans"/>
                <a:cs typeface="Open Sans"/>
                <a:sym typeface="Open Sans"/>
              </a:rPr>
              <a:t>октобар, 2025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6103" y="80464"/>
            <a:ext cx="7723110" cy="59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</a:pPr>
            <a:r>
              <a:rPr lang="en-US" sz="3562">
                <a:solidFill>
                  <a:srgbClr val="E4FF97"/>
                </a:solidFill>
                <a:latin typeface="Open Sans"/>
                <a:ea typeface="Open Sans"/>
                <a:cs typeface="Open Sans"/>
                <a:sym typeface="Open Sans"/>
              </a:rPr>
              <a:t>МШ “ Исидор Бајић”, Нови Сад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5554" y="671014"/>
            <a:ext cx="14286726" cy="7730985"/>
            <a:chOff x="0" y="0"/>
            <a:chExt cx="3762759" cy="2036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2759" cy="2036144"/>
            </a:xfrm>
            <a:custGeom>
              <a:avLst/>
              <a:gdLst/>
              <a:ahLst/>
              <a:cxnLst/>
              <a:rect r="r" b="b" t="t" l="l"/>
              <a:pathLst>
                <a:path h="2036144" w="3762759">
                  <a:moveTo>
                    <a:pt x="0" y="0"/>
                  </a:moveTo>
                  <a:lnTo>
                    <a:pt x="3762759" y="0"/>
                  </a:lnTo>
                  <a:lnTo>
                    <a:pt x="3762759" y="2036144"/>
                  </a:lnTo>
                  <a:lnTo>
                    <a:pt x="0" y="2036144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2759" cy="2055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03814" y="6006555"/>
            <a:ext cx="4380249" cy="3079779"/>
            <a:chOff x="0" y="0"/>
            <a:chExt cx="5840331" cy="41063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6739" y="71356"/>
              <a:ext cx="5733592" cy="4035016"/>
            </a:xfrm>
            <a:custGeom>
              <a:avLst/>
              <a:gdLst/>
              <a:ahLst/>
              <a:cxnLst/>
              <a:rect r="r" b="b" t="t" l="l"/>
              <a:pathLst>
                <a:path h="4035016" w="5733592">
                  <a:moveTo>
                    <a:pt x="0" y="0"/>
                  </a:moveTo>
                  <a:lnTo>
                    <a:pt x="5733592" y="0"/>
                  </a:lnTo>
                  <a:lnTo>
                    <a:pt x="5733592" y="4035015"/>
                  </a:lnTo>
                  <a:lnTo>
                    <a:pt x="0" y="4035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33592" cy="4035016"/>
            </a:xfrm>
            <a:custGeom>
              <a:avLst/>
              <a:gdLst/>
              <a:ahLst/>
              <a:cxnLst/>
              <a:rect r="r" b="b" t="t" l="l"/>
              <a:pathLst>
                <a:path h="4035016" w="5733592">
                  <a:moveTo>
                    <a:pt x="0" y="0"/>
                  </a:moveTo>
                  <a:lnTo>
                    <a:pt x="5733592" y="0"/>
                  </a:lnTo>
                  <a:lnTo>
                    <a:pt x="5733592" y="4035016"/>
                  </a:lnTo>
                  <a:lnTo>
                    <a:pt x="0" y="403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110387">
            <a:off x="677111" y="612696"/>
            <a:ext cx="2368609" cy="3342346"/>
          </a:xfrm>
          <a:custGeom>
            <a:avLst/>
            <a:gdLst/>
            <a:ahLst/>
            <a:cxnLst/>
            <a:rect r="r" b="b" t="t" l="l"/>
            <a:pathLst>
              <a:path h="3342346" w="2368609">
                <a:moveTo>
                  <a:pt x="0" y="0"/>
                </a:moveTo>
                <a:lnTo>
                  <a:pt x="2368610" y="0"/>
                </a:lnTo>
                <a:lnTo>
                  <a:pt x="2368610" y="3342347"/>
                </a:lnTo>
                <a:lnTo>
                  <a:pt x="0" y="334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027659">
            <a:off x="1485561" y="1420021"/>
            <a:ext cx="2341847" cy="3455259"/>
          </a:xfrm>
          <a:custGeom>
            <a:avLst/>
            <a:gdLst/>
            <a:ahLst/>
            <a:cxnLst/>
            <a:rect r="r" b="b" t="t" l="l"/>
            <a:pathLst>
              <a:path h="3455259" w="2341847">
                <a:moveTo>
                  <a:pt x="2341846" y="0"/>
                </a:moveTo>
                <a:lnTo>
                  <a:pt x="0" y="0"/>
                </a:lnTo>
                <a:lnTo>
                  <a:pt x="0" y="3455259"/>
                </a:lnTo>
                <a:lnTo>
                  <a:pt x="2341846" y="3455259"/>
                </a:lnTo>
                <a:lnTo>
                  <a:pt x="23418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4123" y="1243589"/>
            <a:ext cx="1440163" cy="1904062"/>
          </a:xfrm>
          <a:custGeom>
            <a:avLst/>
            <a:gdLst/>
            <a:ahLst/>
            <a:cxnLst/>
            <a:rect r="r" b="b" t="t" l="l"/>
            <a:pathLst>
              <a:path h="1904062" w="1440163">
                <a:moveTo>
                  <a:pt x="0" y="0"/>
                </a:moveTo>
                <a:lnTo>
                  <a:pt x="1440163" y="0"/>
                </a:lnTo>
                <a:lnTo>
                  <a:pt x="1440163" y="1904061"/>
                </a:lnTo>
                <a:lnTo>
                  <a:pt x="0" y="190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5000" y="1424318"/>
            <a:ext cx="1612832" cy="1719104"/>
          </a:xfrm>
          <a:custGeom>
            <a:avLst/>
            <a:gdLst/>
            <a:ahLst/>
            <a:cxnLst/>
            <a:rect r="r" b="b" t="t" l="l"/>
            <a:pathLst>
              <a:path h="1719104" w="1612832">
                <a:moveTo>
                  <a:pt x="0" y="0"/>
                </a:moveTo>
                <a:lnTo>
                  <a:pt x="1612832" y="0"/>
                </a:lnTo>
                <a:lnTo>
                  <a:pt x="1612832" y="1719103"/>
                </a:lnTo>
                <a:lnTo>
                  <a:pt x="0" y="17191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87843" y="1032791"/>
            <a:ext cx="11506096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ВРСТЕ АКТИВНОСТИ ЗА СТИЦАЊЕ ЗВАЊА *СТРУЧНИ САРАДНИЦИ*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9600" y="5086350"/>
            <a:ext cx="13030291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Планирање и програмирање образовних активности (1.1. до 1.7.)</a:t>
            </a:r>
          </a:p>
          <a:p>
            <a:pPr algn="l" marL="561344" indent="-280672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Сарадња са наставницима (2.1. до 2.11.)</a:t>
            </a:r>
          </a:p>
          <a:p>
            <a:pPr algn="l" marL="561344" indent="-280672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Рад са ученицима (3.1. до 3.10.)</a:t>
            </a:r>
          </a:p>
          <a:p>
            <a:pPr algn="l" marL="561344" indent="-280672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Сарадња сa родитељима и заједницом (4.1. до 4.5.)</a:t>
            </a:r>
          </a:p>
          <a:p>
            <a:pPr algn="l" marL="561344" indent="-280672" lvl="1">
              <a:lnSpc>
                <a:spcPts val="3640"/>
              </a:lnSpc>
              <a:buAutoNum type="arabicPeriod" startAt="1"/>
            </a:pPr>
            <a:r>
              <a:rPr lang="en-US" sz="26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Истраживање образовне праксе (аналитичко истраживачке активности) (5.1. до 5.5.)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1853" y="1579278"/>
            <a:ext cx="11785088" cy="5868641"/>
            <a:chOff x="0" y="0"/>
            <a:chExt cx="3103891" cy="154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3892" cy="1545650"/>
            </a:xfrm>
            <a:custGeom>
              <a:avLst/>
              <a:gdLst/>
              <a:ahLst/>
              <a:cxnLst/>
              <a:rect r="r" b="b" t="t" l="l"/>
              <a:pathLst>
                <a:path h="1545650" w="3103892">
                  <a:moveTo>
                    <a:pt x="0" y="0"/>
                  </a:moveTo>
                  <a:lnTo>
                    <a:pt x="3103892" y="0"/>
                  </a:lnTo>
                  <a:lnTo>
                    <a:pt x="3103892" y="1545650"/>
                  </a:lnTo>
                  <a:lnTo>
                    <a:pt x="0" y="1545650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03891" cy="157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8096" y="1078790"/>
            <a:ext cx="5025829" cy="6230656"/>
            <a:chOff x="0" y="0"/>
            <a:chExt cx="6701105" cy="8307541"/>
          </a:xfrm>
        </p:grpSpPr>
        <p:sp>
          <p:nvSpPr>
            <p:cNvPr name="Freeform 6" id="6"/>
            <p:cNvSpPr/>
            <p:nvPr/>
          </p:nvSpPr>
          <p:spPr>
            <a:xfrm flipH="true" flipV="false" rot="729609">
              <a:off x="903493" y="659378"/>
              <a:ext cx="5097319" cy="7191985"/>
            </a:xfrm>
            <a:custGeom>
              <a:avLst/>
              <a:gdLst/>
              <a:ahLst/>
              <a:cxnLst/>
              <a:rect r="r" b="b" t="t" l="l"/>
              <a:pathLst>
                <a:path h="7191985" w="5097319">
                  <a:moveTo>
                    <a:pt x="5097319" y="0"/>
                  </a:moveTo>
                  <a:lnTo>
                    <a:pt x="0" y="0"/>
                  </a:lnTo>
                  <a:lnTo>
                    <a:pt x="0" y="7191985"/>
                  </a:lnTo>
                  <a:lnTo>
                    <a:pt x="5097319" y="7191985"/>
                  </a:lnTo>
                  <a:lnTo>
                    <a:pt x="509731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729609">
              <a:off x="700293" y="456178"/>
              <a:ext cx="5097319" cy="7191985"/>
            </a:xfrm>
            <a:custGeom>
              <a:avLst/>
              <a:gdLst/>
              <a:ahLst/>
              <a:cxnLst/>
              <a:rect r="r" b="b" t="t" l="l"/>
              <a:pathLst>
                <a:path h="7191985" w="5097319">
                  <a:moveTo>
                    <a:pt x="5097319" y="0"/>
                  </a:moveTo>
                  <a:lnTo>
                    <a:pt x="0" y="0"/>
                  </a:lnTo>
                  <a:lnTo>
                    <a:pt x="0" y="7191985"/>
                  </a:lnTo>
                  <a:lnTo>
                    <a:pt x="5097319" y="7191985"/>
                  </a:lnTo>
                  <a:lnTo>
                    <a:pt x="509731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063043" y="7111331"/>
            <a:ext cx="6778782" cy="2812031"/>
            <a:chOff x="0" y="0"/>
            <a:chExt cx="1785358" cy="7406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70" cy="740617"/>
            </a:xfrm>
            <a:custGeom>
              <a:avLst/>
              <a:gdLst/>
              <a:ahLst/>
              <a:cxnLst/>
              <a:rect r="r" b="b" t="t" l="l"/>
              <a:pathLst>
                <a:path h="740617" w="1785370">
                  <a:moveTo>
                    <a:pt x="148636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1886"/>
                  </a:cubicBezTo>
                  <a:cubicBezTo>
                    <a:pt x="0" y="415586"/>
                    <a:pt x="66279" y="510727"/>
                    <a:pt x="162037" y="554868"/>
                  </a:cubicBezTo>
                  <a:lnTo>
                    <a:pt x="162037" y="740617"/>
                  </a:lnTo>
                  <a:lnTo>
                    <a:pt x="353844" y="581150"/>
                  </a:lnTo>
                  <a:lnTo>
                    <a:pt x="1486361" y="581150"/>
                  </a:lnTo>
                  <a:cubicBezTo>
                    <a:pt x="1658921" y="581150"/>
                    <a:pt x="1785358" y="457637"/>
                    <a:pt x="1785358" y="291871"/>
                  </a:cubicBezTo>
                  <a:cubicBezTo>
                    <a:pt x="1785370" y="123512"/>
                    <a:pt x="1658921" y="0"/>
                    <a:pt x="1486361" y="0"/>
                  </a:cubicBezTo>
                  <a:close/>
                </a:path>
              </a:pathLst>
            </a:custGeom>
            <a:solidFill>
              <a:srgbClr val="FFE3C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85358" cy="53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0419" y="398799"/>
            <a:ext cx="4690997" cy="4114800"/>
          </a:xfrm>
          <a:custGeom>
            <a:avLst/>
            <a:gdLst/>
            <a:ahLst/>
            <a:cxnLst/>
            <a:rect r="r" b="b" t="t" l="l"/>
            <a:pathLst>
              <a:path h="4114800" w="4690997">
                <a:moveTo>
                  <a:pt x="0" y="0"/>
                </a:moveTo>
                <a:lnTo>
                  <a:pt x="4690997" y="0"/>
                </a:lnTo>
                <a:lnTo>
                  <a:pt x="46909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25813" y="130527"/>
            <a:ext cx="1666974" cy="1448752"/>
          </a:xfrm>
          <a:custGeom>
            <a:avLst/>
            <a:gdLst/>
            <a:ahLst/>
            <a:cxnLst/>
            <a:rect r="r" b="b" t="t" l="l"/>
            <a:pathLst>
              <a:path h="1448752" w="1666974">
                <a:moveTo>
                  <a:pt x="0" y="0"/>
                </a:moveTo>
                <a:lnTo>
                  <a:pt x="1666974" y="0"/>
                </a:lnTo>
                <a:lnTo>
                  <a:pt x="1666974" y="1448751"/>
                </a:lnTo>
                <a:lnTo>
                  <a:pt x="0" y="1448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6269" y="6205649"/>
            <a:ext cx="3462218" cy="3539443"/>
          </a:xfrm>
          <a:custGeom>
            <a:avLst/>
            <a:gdLst/>
            <a:ahLst/>
            <a:cxnLst/>
            <a:rect r="r" b="b" t="t" l="l"/>
            <a:pathLst>
              <a:path h="3539443" w="3462218">
                <a:moveTo>
                  <a:pt x="0" y="0"/>
                </a:moveTo>
                <a:lnTo>
                  <a:pt x="3462219" y="0"/>
                </a:lnTo>
                <a:lnTo>
                  <a:pt x="3462219" y="3539443"/>
                </a:lnTo>
                <a:lnTo>
                  <a:pt x="0" y="3539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63043" y="1807705"/>
            <a:ext cx="3167737" cy="3191674"/>
          </a:xfrm>
          <a:custGeom>
            <a:avLst/>
            <a:gdLst/>
            <a:ahLst/>
            <a:cxnLst/>
            <a:rect r="r" b="b" t="t" l="l"/>
            <a:pathLst>
              <a:path h="3191674" w="3167737">
                <a:moveTo>
                  <a:pt x="0" y="0"/>
                </a:moveTo>
                <a:lnTo>
                  <a:pt x="3167737" y="0"/>
                </a:lnTo>
                <a:lnTo>
                  <a:pt x="3167737" y="3191675"/>
                </a:lnTo>
                <a:lnTo>
                  <a:pt x="0" y="3191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5948" y="2632017"/>
            <a:ext cx="979689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Области рада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3824" y="8238264"/>
            <a:ext cx="917804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Библиотекар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62218" y="3810542"/>
            <a:ext cx="7991666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 . Уређење фонда;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 . Рад са ученицима;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 . Сарадња са наставницима;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4 . Информативно-документациони рад;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5 . Културни и јавни рад.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95273" y="2133128"/>
            <a:ext cx="15602267" cy="7885842"/>
            <a:chOff x="0" y="0"/>
            <a:chExt cx="4109239" cy="2076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09239" cy="2076930"/>
            </a:xfrm>
            <a:custGeom>
              <a:avLst/>
              <a:gdLst/>
              <a:ahLst/>
              <a:cxnLst/>
              <a:rect r="r" b="b" t="t" l="l"/>
              <a:pathLst>
                <a:path h="2076930" w="4109239">
                  <a:moveTo>
                    <a:pt x="0" y="0"/>
                  </a:moveTo>
                  <a:lnTo>
                    <a:pt x="4109239" y="0"/>
                  </a:lnTo>
                  <a:lnTo>
                    <a:pt x="4109239" y="2076930"/>
                  </a:lnTo>
                  <a:lnTo>
                    <a:pt x="0" y="2076930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09239" cy="2095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8485" y="2205225"/>
            <a:ext cx="14134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3481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А</a:t>
            </a:r>
          </a:p>
          <a:p>
            <a:pPr algn="ctr">
              <a:lnSpc>
                <a:spcPts val="321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143751" y="147379"/>
            <a:ext cx="14085297" cy="2459236"/>
            <a:chOff x="0" y="0"/>
            <a:chExt cx="3709708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09719" cy="647700"/>
            </a:xfrm>
            <a:custGeom>
              <a:avLst/>
              <a:gdLst/>
              <a:ahLst/>
              <a:cxnLst/>
              <a:rect r="r" b="b" t="t" l="l"/>
              <a:pathLst>
                <a:path h="647700" w="3709719">
                  <a:moveTo>
                    <a:pt x="337792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377928" y="488232"/>
                  </a:lnTo>
                  <a:cubicBezTo>
                    <a:pt x="3583270" y="488232"/>
                    <a:pt x="3709708" y="364720"/>
                    <a:pt x="3709708" y="241300"/>
                  </a:cubicBezTo>
                  <a:cubicBezTo>
                    <a:pt x="3709719" y="123512"/>
                    <a:pt x="3583270" y="0"/>
                    <a:pt x="3377928" y="0"/>
                  </a:cubicBezTo>
                  <a:close/>
                </a:path>
              </a:pathLst>
            </a:custGeom>
            <a:solidFill>
              <a:srgbClr val="F8D9C1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709708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37" y="3072000"/>
            <a:ext cx="2762850" cy="6270355"/>
            <a:chOff x="0" y="0"/>
            <a:chExt cx="3683799" cy="836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776" y="137732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232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2232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64786" y="2507156"/>
            <a:ext cx="15232753" cy="679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1 )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Извођење најмање два часа наставе на којима је присутан студент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или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приправник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са ментором и заједничко    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анализирање наставе ; (извештај ментора-доказ са анализом часа и припрема за час наставника приправника)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2 )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Извођење најмање пет огледних часова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, односно активности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3 )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Тимско  учествовање у припремању најмање пет часова наставе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односно активности у школи (смотре, фестивали,  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преслушавања, концерти...);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4 )  Учешће у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анализи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најмање пет часова наставе, односно активности одржаних у школи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5 )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Коришћење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аудио-визуелних средстава ради остваривања образовно-васпитних циљева(презентације, видео бим, 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  паметна табла, музички програми преко рачунара...);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6 )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Приказ  новина стручном органу школе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из научне дисциплине, односно области уметности из које изводи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 наставу(иновације, рад са талентованима, инклузивне  методе и сл.);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7 )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Организовање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предавања, форума, смотре, књижевних скупова, академија или изложби радова у школи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8 )  припрема наставних средстава и њихово представљање стручном телу школе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9)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Објављивање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прегледа стручног рада или књиге у стручном часопису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10 ) Објављивање стручног рада у стручном часопису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11 )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Организовање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одласка ученика у биоскоп, позориште, на концерте или спортске манифестације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12 )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Ангажовање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у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раду стручног актив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а, односно друштва на нивоу општине, односно града;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13  )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Учествовање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стручним скуповима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 нивоу региона, односно Републике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14 )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Учествовање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 стручним, односно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студијским путовањим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а ;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15 ) 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Учествовање 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у активностима </a:t>
            </a:r>
            <a:r>
              <a:rPr lang="en-US" b="true" sz="196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менторског рада</a:t>
            </a:r>
            <a:r>
              <a:rPr lang="en-US" sz="196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студентима . </a:t>
            </a:r>
          </a:p>
          <a:p>
            <a:pPr algn="l">
              <a:lnSpc>
                <a:spcPts val="2560"/>
              </a:lnSpc>
              <a:spcBef>
                <a:spcPct val="0"/>
              </a:spcBef>
            </a:pPr>
          </a:p>
          <a:p>
            <a:pPr algn="l">
              <a:lnSpc>
                <a:spcPts val="2560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580175" y="7809646"/>
            <a:ext cx="2062064" cy="1951228"/>
          </a:xfrm>
          <a:custGeom>
            <a:avLst/>
            <a:gdLst/>
            <a:ahLst/>
            <a:cxnLst/>
            <a:rect r="r" b="b" t="t" l="l"/>
            <a:pathLst>
              <a:path h="1951228" w="2062064">
                <a:moveTo>
                  <a:pt x="0" y="0"/>
                </a:moveTo>
                <a:lnTo>
                  <a:pt x="2062064" y="0"/>
                </a:lnTo>
                <a:lnTo>
                  <a:pt x="2062064" y="1951228"/>
                </a:lnTo>
                <a:lnTo>
                  <a:pt x="0" y="1951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65219" y="231218"/>
            <a:ext cx="1577021" cy="1594964"/>
          </a:xfrm>
          <a:custGeom>
            <a:avLst/>
            <a:gdLst/>
            <a:ahLst/>
            <a:cxnLst/>
            <a:rect r="r" b="b" t="t" l="l"/>
            <a:pathLst>
              <a:path h="1594964" w="1577021">
                <a:moveTo>
                  <a:pt x="0" y="0"/>
                </a:moveTo>
                <a:lnTo>
                  <a:pt x="1577020" y="0"/>
                </a:lnTo>
                <a:lnTo>
                  <a:pt x="1577020" y="1594964"/>
                </a:lnTo>
                <a:lnTo>
                  <a:pt x="0" y="1594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44200" y="728028"/>
            <a:ext cx="118843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Шта раде наставници?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8417" y="2319061"/>
            <a:ext cx="15273828" cy="7585872"/>
            <a:chOff x="0" y="0"/>
            <a:chExt cx="4022736" cy="1997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2737" cy="1997925"/>
            </a:xfrm>
            <a:custGeom>
              <a:avLst/>
              <a:gdLst/>
              <a:ahLst/>
              <a:cxnLst/>
              <a:rect r="r" b="b" t="t" l="l"/>
              <a:pathLst>
                <a:path h="1997925" w="4022737">
                  <a:moveTo>
                    <a:pt x="0" y="0"/>
                  </a:moveTo>
                  <a:lnTo>
                    <a:pt x="4022737" y="0"/>
                  </a:lnTo>
                  <a:lnTo>
                    <a:pt x="4022737" y="1997925"/>
                  </a:lnTo>
                  <a:lnTo>
                    <a:pt x="0" y="1997925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22736" cy="201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2060" y="2319061"/>
            <a:ext cx="1707520" cy="118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89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Б</a:t>
            </a:r>
          </a:p>
          <a:p>
            <a:pPr algn="l">
              <a:lnSpc>
                <a:spcPts val="4673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383361" y="230320"/>
            <a:ext cx="14085297" cy="2459236"/>
            <a:chOff x="0" y="0"/>
            <a:chExt cx="3709708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09719" cy="647700"/>
            </a:xfrm>
            <a:custGeom>
              <a:avLst/>
              <a:gdLst/>
              <a:ahLst/>
              <a:cxnLst/>
              <a:rect r="r" b="b" t="t" l="l"/>
              <a:pathLst>
                <a:path h="647700" w="3709719">
                  <a:moveTo>
                    <a:pt x="337792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377928" y="488232"/>
                  </a:lnTo>
                  <a:cubicBezTo>
                    <a:pt x="3583270" y="488232"/>
                    <a:pt x="3709708" y="364720"/>
                    <a:pt x="3709708" y="241300"/>
                  </a:cubicBezTo>
                  <a:cubicBezTo>
                    <a:pt x="3709719" y="123512"/>
                    <a:pt x="3583270" y="0"/>
                    <a:pt x="3377928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709708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37" y="3072000"/>
            <a:ext cx="2762850" cy="6270355"/>
            <a:chOff x="0" y="0"/>
            <a:chExt cx="3683799" cy="836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776" y="137732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232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2232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983594" y="2890775"/>
            <a:ext cx="14918650" cy="614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1 )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Вођење радионица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најмање два различита излагања или огледна часа на стручном скупу или саветовању на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нивоу општине, односно града;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2 )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Истраживање васпитне праксе на нивоу друштвене заједнице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и представљање њихових резултата на 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Наставничком већу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3 )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Рад у стручном друштву на нивоу Републике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(у руководству стручног друштва или стручних комисија);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4 )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Учешће у истраживачком пројекту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у вези са унапређивањем образовно-васпитне праксе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5 )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Организовање рада ученичких организација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и подстицање учешћа ученика у њима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6 )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Учествовање у изради школског програма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7 )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Објављивање приказа иностраног стручног рада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односно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књиге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која није преведена у стручном часопису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8 )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Организовање предавања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трибине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смотре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књижевних сусрета,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академије или изложбе радова на нивоу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 општине, града, односно Републике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9 )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Ауторство или коауторство примера добре праксе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објављеног у публикацији центара, завода, Министарства,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 научноистраживачких институција, стручних друштава и удружења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10 )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Учествовање у организовању регионалних, односно републичких семинар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а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11 )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Координација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или вођење програма огледа на нивоу школе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12 )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Пласман ученика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које је припремао наставник на општинским или окружним такмичењима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13 )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Рецензија уџбеника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приручника или радне свеске која је одобрена за употребу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14 )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Руковођење стручним активом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односно друштвом на нивоу општине или града ; 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15 ) Учествовање у раду </a:t>
            </a:r>
            <a:r>
              <a:rPr lang="en-US" b="true" sz="19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стручних комисија </a:t>
            </a:r>
            <a:r>
              <a:rPr lang="en-US" sz="19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завода или Министарства 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60449" y="7319035"/>
            <a:ext cx="1622900" cy="2300502"/>
          </a:xfrm>
          <a:custGeom>
            <a:avLst/>
            <a:gdLst/>
            <a:ahLst/>
            <a:cxnLst/>
            <a:rect r="r" b="b" t="t" l="l"/>
            <a:pathLst>
              <a:path h="2300502" w="1622900">
                <a:moveTo>
                  <a:pt x="0" y="0"/>
                </a:moveTo>
                <a:lnTo>
                  <a:pt x="1622900" y="0"/>
                </a:lnTo>
                <a:lnTo>
                  <a:pt x="1622900" y="2300502"/>
                </a:lnTo>
                <a:lnTo>
                  <a:pt x="0" y="230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045" y="810969"/>
            <a:ext cx="118843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Шта раде наставници?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8417" y="2411355"/>
            <a:ext cx="15112632" cy="6991904"/>
            <a:chOff x="0" y="0"/>
            <a:chExt cx="3980282" cy="18414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0282" cy="1841489"/>
            </a:xfrm>
            <a:custGeom>
              <a:avLst/>
              <a:gdLst/>
              <a:ahLst/>
              <a:cxnLst/>
              <a:rect r="r" b="b" t="t" l="l"/>
              <a:pathLst>
                <a:path h="1841489" w="3980282">
                  <a:moveTo>
                    <a:pt x="0" y="0"/>
                  </a:moveTo>
                  <a:lnTo>
                    <a:pt x="3980282" y="0"/>
                  </a:lnTo>
                  <a:lnTo>
                    <a:pt x="3980282" y="1841489"/>
                  </a:lnTo>
                  <a:lnTo>
                    <a:pt x="0" y="1841489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80282" cy="1860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2060" y="2319061"/>
            <a:ext cx="1707520" cy="59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89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В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3596" y="155207"/>
            <a:ext cx="14085297" cy="2459236"/>
            <a:chOff x="0" y="0"/>
            <a:chExt cx="3709708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09719" cy="647700"/>
            </a:xfrm>
            <a:custGeom>
              <a:avLst/>
              <a:gdLst/>
              <a:ahLst/>
              <a:cxnLst/>
              <a:rect r="r" b="b" t="t" l="l"/>
              <a:pathLst>
                <a:path h="647700" w="3709719">
                  <a:moveTo>
                    <a:pt x="337792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377928" y="488232"/>
                  </a:lnTo>
                  <a:cubicBezTo>
                    <a:pt x="3583270" y="488232"/>
                    <a:pt x="3709708" y="364720"/>
                    <a:pt x="3709708" y="241300"/>
                  </a:cubicBezTo>
                  <a:cubicBezTo>
                    <a:pt x="3709719" y="123512"/>
                    <a:pt x="3583270" y="0"/>
                    <a:pt x="3377928" y="0"/>
                  </a:cubicBezTo>
                  <a:close/>
                </a:path>
              </a:pathLst>
            </a:custGeom>
            <a:solidFill>
              <a:srgbClr val="E4FF97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709708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37" y="3072000"/>
            <a:ext cx="2762850" cy="6270355"/>
            <a:chOff x="0" y="0"/>
            <a:chExt cx="3683799" cy="836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776" y="137732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232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2232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89612" y="3043425"/>
            <a:ext cx="14951437" cy="59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1 ) Учествовање на међународном скупу или саветовању;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2 ) Креирање програма професионалног усавршавања у школи;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3 ) Координисање израде школског програма;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4 ) руководство стручног друштва на градском, односно регионалном или републичком нивоу;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5 ) Коауторство истраживачког пројекта у вези са унапређивањем образовно-васпитне праксе;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6 ) Подстицање и укључивање запослених у школи на различите облике стручног    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усавршавања;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7 ) Пласман ученика припремљен од стране наставника на државним или савезним 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такмичењима;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8 ) Координација истраживачког пројекта у вези са унапређивањем образовно-васпитне 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праксе у оквиру друштвене заједнице;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9 ) Коауторство патентираног наставног средства;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10 ) Излагање или вођење радионице на стручном скупу, односно саветовању на републичком 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        нивоу;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11 ) Коауторство приручника или радне свеске одобрене за употребу.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457586" y="1585743"/>
            <a:ext cx="2107207" cy="2057400"/>
          </a:xfrm>
          <a:custGeom>
            <a:avLst/>
            <a:gdLst/>
            <a:ahLst/>
            <a:cxnLst/>
            <a:rect r="r" b="b" t="t" l="l"/>
            <a:pathLst>
              <a:path h="2057400" w="2107207">
                <a:moveTo>
                  <a:pt x="0" y="0"/>
                </a:moveTo>
                <a:lnTo>
                  <a:pt x="2107206" y="0"/>
                </a:lnTo>
                <a:lnTo>
                  <a:pt x="21072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045" y="810969"/>
            <a:ext cx="118843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Шта раде наставници?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8417" y="2235718"/>
            <a:ext cx="15520974" cy="7683499"/>
            <a:chOff x="0" y="0"/>
            <a:chExt cx="4087828" cy="2023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7828" cy="2023638"/>
            </a:xfrm>
            <a:custGeom>
              <a:avLst/>
              <a:gdLst/>
              <a:ahLst/>
              <a:cxnLst/>
              <a:rect r="r" b="b" t="t" l="l"/>
              <a:pathLst>
                <a:path h="2023638" w="4087828">
                  <a:moveTo>
                    <a:pt x="0" y="0"/>
                  </a:moveTo>
                  <a:lnTo>
                    <a:pt x="4087828" y="0"/>
                  </a:lnTo>
                  <a:lnTo>
                    <a:pt x="4087828" y="2023638"/>
                  </a:lnTo>
                  <a:lnTo>
                    <a:pt x="0" y="2023638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87828" cy="2042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2060" y="2319061"/>
            <a:ext cx="1707520" cy="59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89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Г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11152"/>
            <a:ext cx="14085297" cy="2459236"/>
            <a:chOff x="0" y="0"/>
            <a:chExt cx="3709708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09719" cy="647700"/>
            </a:xfrm>
            <a:custGeom>
              <a:avLst/>
              <a:gdLst/>
              <a:ahLst/>
              <a:cxnLst/>
              <a:rect r="r" b="b" t="t" l="l"/>
              <a:pathLst>
                <a:path h="647700" w="3709719">
                  <a:moveTo>
                    <a:pt x="337792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377928" y="488232"/>
                  </a:lnTo>
                  <a:cubicBezTo>
                    <a:pt x="3583270" y="488232"/>
                    <a:pt x="3709708" y="364720"/>
                    <a:pt x="3709708" y="241300"/>
                  </a:cubicBezTo>
                  <a:cubicBezTo>
                    <a:pt x="3709719" y="123512"/>
                    <a:pt x="3583270" y="0"/>
                    <a:pt x="3377928" y="0"/>
                  </a:cubicBezTo>
                  <a:close/>
                </a:path>
              </a:pathLst>
            </a:custGeom>
            <a:solidFill>
              <a:srgbClr val="5BA2A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709708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37" y="3072000"/>
            <a:ext cx="2762850" cy="6270355"/>
            <a:chOff x="0" y="0"/>
            <a:chExt cx="3683799" cy="836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776" y="137732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232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69023" cy="8222742"/>
            </a:xfrm>
            <a:custGeom>
              <a:avLst/>
              <a:gdLst/>
              <a:ahLst/>
              <a:cxnLst/>
              <a:rect r="r" b="b" t="t" l="l"/>
              <a:pathLst>
                <a:path h="8222742" w="3569023">
                  <a:moveTo>
                    <a:pt x="0" y="0"/>
                  </a:moveTo>
                  <a:lnTo>
                    <a:pt x="3569023" y="0"/>
                  </a:lnTo>
                  <a:lnTo>
                    <a:pt x="3569023" y="8222742"/>
                  </a:lnTo>
                  <a:lnTo>
                    <a:pt x="0" y="822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2232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903698" y="3377858"/>
            <a:ext cx="15122602" cy="371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1 ) Припрема ученика за међународна такмичења;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2 ) Подизање информатичке културе у школи са циљем размене информација;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3 ) Ауторство патентираног наставног средства;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4 ) Подстицање, учествовање или укључивање школе у међународне образовне пројекте;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5 ) Ауторство или коауторство одобреног програма или пројекта у образовању;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6 ) вођење радионице на међународном скупу или семинару, односно излагање;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7 ) ауторство истраживачког пројекта;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8 ) Ауторство, односно коауторство уџбеника или збирке задатака који су одобрени за употребу.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  <a:r>
              <a:rPr lang="en-US" sz="250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29288" y="7211517"/>
            <a:ext cx="2210039" cy="2250966"/>
          </a:xfrm>
          <a:custGeom>
            <a:avLst/>
            <a:gdLst/>
            <a:ahLst/>
            <a:cxnLst/>
            <a:rect r="r" b="b" t="t" l="l"/>
            <a:pathLst>
              <a:path h="2250966" w="2210039">
                <a:moveTo>
                  <a:pt x="0" y="0"/>
                </a:moveTo>
                <a:lnTo>
                  <a:pt x="2210039" y="0"/>
                </a:lnTo>
                <a:lnTo>
                  <a:pt x="2210039" y="2250966"/>
                </a:lnTo>
                <a:lnTo>
                  <a:pt x="0" y="2250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045" y="891800"/>
            <a:ext cx="118843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Шта раде наставници?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397" y="1045119"/>
            <a:ext cx="15640965" cy="2613323"/>
            <a:chOff x="0" y="0"/>
            <a:chExt cx="4119431" cy="688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9431" cy="688283"/>
            </a:xfrm>
            <a:custGeom>
              <a:avLst/>
              <a:gdLst/>
              <a:ahLst/>
              <a:cxnLst/>
              <a:rect r="r" b="b" t="t" l="l"/>
              <a:pathLst>
                <a:path h="688283" w="4119431">
                  <a:moveTo>
                    <a:pt x="0" y="0"/>
                  </a:moveTo>
                  <a:lnTo>
                    <a:pt x="4119431" y="0"/>
                  </a:lnTo>
                  <a:lnTo>
                    <a:pt x="4119431" y="688283"/>
                  </a:lnTo>
                  <a:lnTo>
                    <a:pt x="0" y="688283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19431" cy="70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3353" y="4457058"/>
            <a:ext cx="7673169" cy="4801242"/>
            <a:chOff x="0" y="0"/>
            <a:chExt cx="2020917" cy="12645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0917" cy="1264525"/>
            </a:xfrm>
            <a:custGeom>
              <a:avLst/>
              <a:gdLst/>
              <a:ahLst/>
              <a:cxnLst/>
              <a:rect r="r" b="b" t="t" l="l"/>
              <a:pathLst>
                <a:path h="1264525" w="2020917">
                  <a:moveTo>
                    <a:pt x="0" y="0"/>
                  </a:moveTo>
                  <a:lnTo>
                    <a:pt x="2020917" y="0"/>
                  </a:lnTo>
                  <a:lnTo>
                    <a:pt x="2020917" y="1264525"/>
                  </a:lnTo>
                  <a:lnTo>
                    <a:pt x="0" y="1264525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20917" cy="128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02686" y="4476108"/>
            <a:ext cx="7673169" cy="4782192"/>
            <a:chOff x="0" y="0"/>
            <a:chExt cx="2020917" cy="12595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0917" cy="1259507"/>
            </a:xfrm>
            <a:custGeom>
              <a:avLst/>
              <a:gdLst/>
              <a:ahLst/>
              <a:cxnLst/>
              <a:rect r="r" b="b" t="t" l="l"/>
              <a:pathLst>
                <a:path h="1259507" w="2020917">
                  <a:moveTo>
                    <a:pt x="0" y="0"/>
                  </a:moveTo>
                  <a:lnTo>
                    <a:pt x="2020917" y="0"/>
                  </a:lnTo>
                  <a:lnTo>
                    <a:pt x="2020917" y="1259507"/>
                  </a:lnTo>
                  <a:lnTo>
                    <a:pt x="0" y="1259507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020917" cy="1278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0118" y="4742150"/>
            <a:ext cx="3543767" cy="4720149"/>
            <a:chOff x="0" y="0"/>
            <a:chExt cx="4725022" cy="629353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25022" cy="6293532"/>
              <a:chOff x="0" y="0"/>
              <a:chExt cx="985611" cy="131279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85611" cy="1312792"/>
              </a:xfrm>
              <a:custGeom>
                <a:avLst/>
                <a:gdLst/>
                <a:ahLst/>
                <a:cxnLst/>
                <a:rect r="r" b="b" t="t" l="l"/>
                <a:pathLst>
                  <a:path h="1312792" w="985611">
                    <a:moveTo>
                      <a:pt x="0" y="0"/>
                    </a:moveTo>
                    <a:lnTo>
                      <a:pt x="985611" y="0"/>
                    </a:lnTo>
                    <a:lnTo>
                      <a:pt x="985611" y="1312792"/>
                    </a:lnTo>
                    <a:lnTo>
                      <a:pt x="0" y="1312792"/>
                    </a:lnTo>
                    <a:close/>
                  </a:path>
                </a:pathLst>
              </a:custGeom>
              <a:solidFill>
                <a:srgbClr val="A071B6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85611" cy="1331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4973" y="372987"/>
              <a:ext cx="4205012" cy="5372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</a:pPr>
              <a:r>
                <a:rPr lang="en-US" sz="2556">
                  <a:solidFill>
                    <a:srgbClr val="231F2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семинари, вебинари, стручна усавршавања, ауторски радови, планирање, рад са ученицима и родитељима-иновативне методе...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73564" y="6876729"/>
            <a:ext cx="3336941" cy="2849447"/>
            <a:chOff x="0" y="0"/>
            <a:chExt cx="4449254" cy="379926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449254" cy="3799263"/>
              <a:chOff x="0" y="0"/>
              <a:chExt cx="928087" cy="79250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28087" cy="792503"/>
              </a:xfrm>
              <a:custGeom>
                <a:avLst/>
                <a:gdLst/>
                <a:ahLst/>
                <a:cxnLst/>
                <a:rect r="r" b="b" t="t" l="l"/>
                <a:pathLst>
                  <a:path h="792503" w="928087">
                    <a:moveTo>
                      <a:pt x="0" y="0"/>
                    </a:moveTo>
                    <a:lnTo>
                      <a:pt x="928087" y="0"/>
                    </a:lnTo>
                    <a:lnTo>
                      <a:pt x="928087" y="792503"/>
                    </a:lnTo>
                    <a:lnTo>
                      <a:pt x="0" y="792503"/>
                    </a:lnTo>
                    <a:close/>
                  </a:path>
                </a:pathLst>
              </a:custGeom>
              <a:solidFill>
                <a:srgbClr val="EACDEA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928087" cy="811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44463" y="377582"/>
              <a:ext cx="3560327" cy="2967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</a:pPr>
              <a:r>
                <a:rPr lang="en-US" sz="2556">
                  <a:solidFill>
                    <a:srgbClr val="231F2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анализа и дискусија, при мери добре птаксе, менторски рад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60173" y="5985889"/>
            <a:ext cx="3330680" cy="2868475"/>
            <a:chOff x="0" y="0"/>
            <a:chExt cx="4440906" cy="382463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440906" cy="3824633"/>
              <a:chOff x="0" y="0"/>
              <a:chExt cx="926346" cy="79779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26346" cy="797795"/>
              </a:xfrm>
              <a:custGeom>
                <a:avLst/>
                <a:gdLst/>
                <a:ahLst/>
                <a:cxnLst/>
                <a:rect r="r" b="b" t="t" l="l"/>
                <a:pathLst>
                  <a:path h="797795" w="926346">
                    <a:moveTo>
                      <a:pt x="0" y="0"/>
                    </a:moveTo>
                    <a:lnTo>
                      <a:pt x="926346" y="0"/>
                    </a:lnTo>
                    <a:lnTo>
                      <a:pt x="926346" y="797795"/>
                    </a:lnTo>
                    <a:lnTo>
                      <a:pt x="0" y="797795"/>
                    </a:lnTo>
                    <a:close/>
                  </a:path>
                </a:pathLst>
              </a:custGeom>
              <a:solidFill>
                <a:srgbClr val="EACDEA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926346" cy="8168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61986" y="361438"/>
              <a:ext cx="3560327" cy="2967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</a:pPr>
              <a:r>
                <a:rPr lang="en-US" sz="2556">
                  <a:solidFill>
                    <a:srgbClr val="231F2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порфолио, извештаји, излагања, угледни и огледни часови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75882" y="5004614"/>
            <a:ext cx="2844957" cy="3773052"/>
            <a:chOff x="0" y="0"/>
            <a:chExt cx="3793276" cy="503073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793276" cy="5030736"/>
              <a:chOff x="0" y="0"/>
              <a:chExt cx="791254" cy="104938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91254" cy="1049381"/>
              </a:xfrm>
              <a:custGeom>
                <a:avLst/>
                <a:gdLst/>
                <a:ahLst/>
                <a:cxnLst/>
                <a:rect r="r" b="b" t="t" l="l"/>
                <a:pathLst>
                  <a:path h="1049381" w="791254">
                    <a:moveTo>
                      <a:pt x="0" y="0"/>
                    </a:moveTo>
                    <a:lnTo>
                      <a:pt x="791254" y="0"/>
                    </a:lnTo>
                    <a:lnTo>
                      <a:pt x="791254" y="1049381"/>
                    </a:lnTo>
                    <a:lnTo>
                      <a:pt x="0" y="1049381"/>
                    </a:lnTo>
                    <a:close/>
                  </a:path>
                </a:pathLst>
              </a:custGeom>
              <a:solidFill>
                <a:srgbClr val="EACDEA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791254" cy="10684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8148" y="406411"/>
              <a:ext cx="3380248" cy="417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</a:pPr>
              <a:r>
                <a:rPr lang="en-US" sz="2556">
                  <a:solidFill>
                    <a:srgbClr val="231F2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пројекти, организовање семинара, такмичења, конкурси уџбеници, тимови, активи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247045" y="732404"/>
            <a:ext cx="1966939" cy="1966939"/>
            <a:chOff x="0" y="0"/>
            <a:chExt cx="2622585" cy="262258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71B6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99C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520785" y="723106"/>
              <a:ext cx="1581014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31F20"/>
                  </a:solidFill>
                  <a:latin typeface="IM Fell"/>
                  <a:ea typeface="IM Fell"/>
                  <a:cs typeface="IM Fell"/>
                  <a:sym typeface="IM Fell"/>
                </a:rPr>
                <a:t>Answer Key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004477" y="3354049"/>
            <a:ext cx="2190922" cy="2905346"/>
            <a:chOff x="0" y="0"/>
            <a:chExt cx="1365232" cy="18105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65232" cy="1810512"/>
            </a:xfrm>
            <a:custGeom>
              <a:avLst/>
              <a:gdLst/>
              <a:ahLst/>
              <a:cxnLst/>
              <a:rect r="r" b="b" t="t" l="l"/>
              <a:pathLst>
                <a:path h="1810512" w="1365232">
                  <a:moveTo>
                    <a:pt x="1365232" y="0"/>
                  </a:moveTo>
                  <a:lnTo>
                    <a:pt x="1365232" y="1810512"/>
                  </a:lnTo>
                  <a:lnTo>
                    <a:pt x="0" y="1810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71B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365232" cy="1829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прикази, радионице, публикације, истраживања, дидактичко-методички материјали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941524" y="3928489"/>
            <a:ext cx="1933074" cy="4114800"/>
          </a:xfrm>
          <a:custGeom>
            <a:avLst/>
            <a:gdLst/>
            <a:ahLst/>
            <a:cxnLst/>
            <a:rect r="r" b="b" t="t" l="l"/>
            <a:pathLst>
              <a:path h="4114800" w="1933074">
                <a:moveTo>
                  <a:pt x="0" y="0"/>
                </a:moveTo>
                <a:lnTo>
                  <a:pt x="1933074" y="0"/>
                </a:lnTo>
                <a:lnTo>
                  <a:pt x="1933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925513" y="2642193"/>
            <a:ext cx="144369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О чему водимо рачуна?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17530" y="1565895"/>
            <a:ext cx="356166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A071B6"/>
                </a:solidFill>
                <a:latin typeface="IM Fell"/>
                <a:ea typeface="IM Fell"/>
                <a:cs typeface="IM Fell"/>
                <a:sym typeface="IM Fell"/>
              </a:rPr>
              <a:t>Имамо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159179" y="2342256"/>
            <a:ext cx="356166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BF556F"/>
                </a:solidFill>
                <a:latin typeface="IM Fell"/>
                <a:ea typeface="IM Fell"/>
                <a:cs typeface="IM Fell"/>
                <a:sym typeface="IM Fell"/>
              </a:rPr>
              <a:t>Прикупљамо доказе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075370" y="1632570"/>
            <a:ext cx="796000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Да сумирамо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977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85809"/>
            <a:ext cx="15640965" cy="2613323"/>
            <a:chOff x="0" y="0"/>
            <a:chExt cx="4119431" cy="688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9431" cy="688283"/>
            </a:xfrm>
            <a:custGeom>
              <a:avLst/>
              <a:gdLst/>
              <a:ahLst/>
              <a:cxnLst/>
              <a:rect r="r" b="b" t="t" l="l"/>
              <a:pathLst>
                <a:path h="688283" w="4119431">
                  <a:moveTo>
                    <a:pt x="0" y="0"/>
                  </a:moveTo>
                  <a:lnTo>
                    <a:pt x="4119431" y="0"/>
                  </a:lnTo>
                  <a:lnTo>
                    <a:pt x="4119431" y="688283"/>
                  </a:lnTo>
                  <a:lnTo>
                    <a:pt x="0" y="688283"/>
                  </a:lnTo>
                  <a:close/>
                </a:path>
              </a:pathLst>
            </a:custGeom>
            <a:solidFill>
              <a:srgbClr val="F9C9C9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19431" cy="70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9880" y="1201494"/>
            <a:ext cx="146986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САМОВРЕДНОВАЊЕ СВОЈИХ КОМПЕТЕНЦИЈА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5054" y="5191553"/>
            <a:ext cx="5110569" cy="811370"/>
            <a:chOff x="0" y="0"/>
            <a:chExt cx="1421378" cy="225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1378" cy="225663"/>
            </a:xfrm>
            <a:custGeom>
              <a:avLst/>
              <a:gdLst/>
              <a:ahLst/>
              <a:cxnLst/>
              <a:rect r="r" b="b" t="t" l="l"/>
              <a:pathLst>
                <a:path h="225663" w="1421378">
                  <a:moveTo>
                    <a:pt x="0" y="0"/>
                  </a:moveTo>
                  <a:lnTo>
                    <a:pt x="1421378" y="0"/>
                  </a:lnTo>
                  <a:lnTo>
                    <a:pt x="1421378" y="225663"/>
                  </a:lnTo>
                  <a:lnTo>
                    <a:pt x="0" y="225663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21378" cy="244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780107"/>
            <a:ext cx="3327065" cy="808054"/>
            <a:chOff x="0" y="0"/>
            <a:chExt cx="4436087" cy="107740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436087" cy="1077405"/>
              <a:chOff x="0" y="0"/>
              <a:chExt cx="925341" cy="2247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25341" cy="224740"/>
              </a:xfrm>
              <a:custGeom>
                <a:avLst/>
                <a:gdLst/>
                <a:ahLst/>
                <a:cxnLst/>
                <a:rect r="r" b="b" t="t" l="l"/>
                <a:pathLst>
                  <a:path h="224740" w="925341">
                    <a:moveTo>
                      <a:pt x="0" y="0"/>
                    </a:moveTo>
                    <a:lnTo>
                      <a:pt x="925341" y="0"/>
                    </a:lnTo>
                    <a:lnTo>
                      <a:pt x="925341" y="224740"/>
                    </a:lnTo>
                    <a:lnTo>
                      <a:pt x="0" y="224740"/>
                    </a:lnTo>
                    <a:close/>
                  </a:path>
                </a:pathLst>
              </a:custGeom>
              <a:solidFill>
                <a:srgbClr val="EACDEA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925341" cy="243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42027" y="228792"/>
              <a:ext cx="3259570" cy="557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</a:pPr>
              <a:r>
                <a:rPr lang="en-US" b="true" sz="2556">
                  <a:solidFill>
                    <a:srgbClr val="231F2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Урадите тест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517273"/>
            <a:ext cx="4181357" cy="1407881"/>
            <a:chOff x="0" y="0"/>
            <a:chExt cx="1162941" cy="3915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2941" cy="391567"/>
            </a:xfrm>
            <a:custGeom>
              <a:avLst/>
              <a:gdLst/>
              <a:ahLst/>
              <a:cxnLst/>
              <a:rect r="r" b="b" t="t" l="l"/>
              <a:pathLst>
                <a:path h="391567" w="1162941">
                  <a:moveTo>
                    <a:pt x="0" y="0"/>
                  </a:moveTo>
                  <a:lnTo>
                    <a:pt x="1162941" y="0"/>
                  </a:lnTo>
                  <a:lnTo>
                    <a:pt x="1162941" y="391567"/>
                  </a:lnTo>
                  <a:lnTo>
                    <a:pt x="0" y="391567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162941" cy="410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068302" y="3946592"/>
            <a:ext cx="10925998" cy="5353739"/>
          </a:xfrm>
          <a:custGeom>
            <a:avLst/>
            <a:gdLst/>
            <a:ahLst/>
            <a:cxnLst/>
            <a:rect r="r" b="b" t="t" l="l"/>
            <a:pathLst>
              <a:path h="5353739" w="10925998">
                <a:moveTo>
                  <a:pt x="0" y="0"/>
                </a:moveTo>
                <a:lnTo>
                  <a:pt x="10925998" y="0"/>
                </a:lnTo>
                <a:lnTo>
                  <a:pt x="10925998" y="5353739"/>
                </a:lnTo>
                <a:lnTo>
                  <a:pt x="0" y="53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38974" y="6517273"/>
            <a:ext cx="2085414" cy="2143883"/>
          </a:xfrm>
          <a:custGeom>
            <a:avLst/>
            <a:gdLst/>
            <a:ahLst/>
            <a:cxnLst/>
            <a:rect r="r" b="b" t="t" l="l"/>
            <a:pathLst>
              <a:path h="2143883" w="2085414">
                <a:moveTo>
                  <a:pt x="0" y="0"/>
                </a:moveTo>
                <a:lnTo>
                  <a:pt x="2085413" y="0"/>
                </a:lnTo>
                <a:lnTo>
                  <a:pt x="2085413" y="2143883"/>
                </a:lnTo>
                <a:lnTo>
                  <a:pt x="0" y="2143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99880" y="2432643"/>
            <a:ext cx="144369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https://zuov.gov.rs/strucno-usavrsavanje-i-napredovanje/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0763" y="5350161"/>
            <a:ext cx="4200918" cy="43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b="true" sz="2556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Одштампајте тест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763" y="6940947"/>
            <a:ext cx="3405264" cy="51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b="true" sz="3056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Приложите тест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2405" y="586746"/>
            <a:ext cx="16789658" cy="8810465"/>
            <a:chOff x="0" y="0"/>
            <a:chExt cx="4421968" cy="2320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1968" cy="2320452"/>
            </a:xfrm>
            <a:custGeom>
              <a:avLst/>
              <a:gdLst/>
              <a:ahLst/>
              <a:cxnLst/>
              <a:rect r="r" b="b" t="t" l="l"/>
              <a:pathLst>
                <a:path h="2320452" w="4421968">
                  <a:moveTo>
                    <a:pt x="0" y="0"/>
                  </a:moveTo>
                  <a:lnTo>
                    <a:pt x="4421968" y="0"/>
                  </a:lnTo>
                  <a:lnTo>
                    <a:pt x="4421968" y="2320452"/>
                  </a:lnTo>
                  <a:lnTo>
                    <a:pt x="0" y="2320452"/>
                  </a:lnTo>
                  <a:close/>
                </a:path>
              </a:pathLst>
            </a:custGeom>
            <a:solidFill>
              <a:srgbClr val="F9C9C9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21968" cy="233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16921" y="1718268"/>
            <a:ext cx="146986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УВЕЋАЊЕ ПЛАТЕ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6921" y="3038741"/>
            <a:ext cx="14876401" cy="470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b="true" sz="3199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Протоколом је предвиђено</a:t>
            </a: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да се плате запослених који су стекли једно од четири виша звања додатно увећају.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b="true" sz="3199" i="true">
                <a:solidFill>
                  <a:srgbClr val="231F20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Повећање је планирано од јануарске плате 2024. године и износи: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1. 5 % за запослене са звањем Педагошки саветник,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2. 7 % за запослене са звањем Самостални педагошки саветник,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3. 10 % за запослене са звањем Виши педагошки саветник, </a:t>
            </a: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4. 12 % за запослене са звањем Високи педагошки саветник.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15624" y="5143500"/>
            <a:ext cx="865950" cy="1011194"/>
          </a:xfrm>
          <a:custGeom>
            <a:avLst/>
            <a:gdLst/>
            <a:ahLst/>
            <a:cxnLst/>
            <a:rect r="r" b="b" t="t" l="l"/>
            <a:pathLst>
              <a:path h="1011194" w="865950">
                <a:moveTo>
                  <a:pt x="0" y="0"/>
                </a:moveTo>
                <a:lnTo>
                  <a:pt x="865950" y="0"/>
                </a:lnTo>
                <a:lnTo>
                  <a:pt x="865950" y="1011194"/>
                </a:lnTo>
                <a:lnTo>
                  <a:pt x="0" y="10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88066"/>
            <a:ext cx="16230600" cy="1853163"/>
            <a:chOff x="0" y="0"/>
            <a:chExt cx="4274726" cy="488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88076"/>
            </a:xfrm>
            <a:custGeom>
              <a:avLst/>
              <a:gdLst/>
              <a:ahLst/>
              <a:cxnLst/>
              <a:rect r="r" b="b" t="t" l="l"/>
              <a:pathLst>
                <a:path h="4880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88076"/>
                  </a:lnTo>
                  <a:lnTo>
                    <a:pt x="0" y="488076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74726" cy="50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45288" y="1341403"/>
            <a:ext cx="137974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100">
                <a:solidFill>
                  <a:srgbClr val="231F20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ЛИ СМО СПРЕМНИ?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396623"/>
            <a:ext cx="16230600" cy="5861677"/>
            <a:chOff x="0" y="0"/>
            <a:chExt cx="4274726" cy="15438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543816"/>
            </a:xfrm>
            <a:custGeom>
              <a:avLst/>
              <a:gdLst/>
              <a:ahLst/>
              <a:cxnLst/>
              <a:rect r="r" b="b" t="t" l="l"/>
              <a:pathLst>
                <a:path h="154381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43816"/>
                  </a:lnTo>
                  <a:lnTo>
                    <a:pt x="0" y="1543816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274726" cy="156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39343" y="4094053"/>
            <a:ext cx="283781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НАСТАВНИЦИ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36443" y="3870813"/>
            <a:ext cx="984509" cy="986864"/>
            <a:chOff x="0" y="0"/>
            <a:chExt cx="225636" cy="2261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43072" y="4016111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39343" y="5304340"/>
            <a:ext cx="2987323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СТРУЧНИ САРАДНИЦИ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036443" y="5081101"/>
            <a:ext cx="984509" cy="986864"/>
            <a:chOff x="0" y="0"/>
            <a:chExt cx="225636" cy="2261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FC7B0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43072" y="5226399"/>
            <a:ext cx="8778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СС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19467" y="6511475"/>
            <a:ext cx="3355354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БИБЛИОТЕКАРИ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036443" y="6292440"/>
            <a:ext cx="984509" cy="986864"/>
            <a:chOff x="0" y="0"/>
            <a:chExt cx="225636" cy="2261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143072" y="6437739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39343" y="7718610"/>
            <a:ext cx="298732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ЗА УСПЕХ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036443" y="7502728"/>
            <a:ext cx="984509" cy="986864"/>
            <a:chOff x="0" y="0"/>
            <a:chExt cx="225636" cy="2261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FC7B0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143072" y="7648026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У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64234" y="4094053"/>
            <a:ext cx="283781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ЗВАЊЕ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861333" y="3870813"/>
            <a:ext cx="984509" cy="986864"/>
            <a:chOff x="0" y="0"/>
            <a:chExt cx="225636" cy="226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FC7B0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967962" y="4016111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З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64234" y="5304340"/>
            <a:ext cx="298732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ВЕЋУ ПЛАТУ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61333" y="5081101"/>
            <a:ext cx="984509" cy="986864"/>
            <a:chOff x="0" y="0"/>
            <a:chExt cx="225636" cy="22617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967962" y="5226399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П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64234" y="6283434"/>
            <a:ext cx="4941333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СТРУЧНО УСАВРШАВАЊЕ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861333" y="6292440"/>
            <a:ext cx="984509" cy="986864"/>
            <a:chOff x="0" y="0"/>
            <a:chExt cx="225636" cy="22617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5636" cy="226176"/>
            </a:xfrm>
            <a:custGeom>
              <a:avLst/>
              <a:gdLst/>
              <a:ahLst/>
              <a:cxnLst/>
              <a:rect r="r" b="b" t="t" l="l"/>
              <a:pathLst>
                <a:path h="226176" w="225636">
                  <a:moveTo>
                    <a:pt x="0" y="0"/>
                  </a:moveTo>
                  <a:lnTo>
                    <a:pt x="225636" y="0"/>
                  </a:lnTo>
                  <a:lnTo>
                    <a:pt x="225636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FC7B0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225636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967962" y="6437739"/>
            <a:ext cx="77125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СУ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64234" y="7725968"/>
            <a:ext cx="354507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СРЕЋНО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715019" y="7502728"/>
            <a:ext cx="1277138" cy="986864"/>
            <a:chOff x="0" y="0"/>
            <a:chExt cx="292703" cy="22617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2703" cy="226176"/>
            </a:xfrm>
            <a:custGeom>
              <a:avLst/>
              <a:gdLst/>
              <a:ahLst/>
              <a:cxnLst/>
              <a:rect r="r" b="b" t="t" l="l"/>
              <a:pathLst>
                <a:path h="226176" w="292703">
                  <a:moveTo>
                    <a:pt x="0" y="0"/>
                  </a:moveTo>
                  <a:lnTo>
                    <a:pt x="292703" y="0"/>
                  </a:lnTo>
                  <a:lnTo>
                    <a:pt x="292703" y="226176"/>
                  </a:lnTo>
                  <a:lnTo>
                    <a:pt x="0" y="226176"/>
                  </a:lnTo>
                  <a:close/>
                </a:path>
              </a:pathLst>
            </a:custGeom>
            <a:solidFill>
              <a:srgbClr val="EACDEA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292703" cy="245226"/>
            </a:xfrm>
            <a:prstGeom prst="rect">
              <a:avLst/>
            </a:prstGeom>
          </p:spPr>
          <p:txBody>
            <a:bodyPr anchor="ctr" rtlCol="false" tIns="61647" lIns="61647" bIns="61647" rIns="61647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9835863" y="7470755"/>
            <a:ext cx="1035450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С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8700" y="9105900"/>
            <a:ext cx="16230600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АКО НИСМО-БИЋЕМО!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7863" y="844216"/>
            <a:ext cx="12659807" cy="5684563"/>
            <a:chOff x="0" y="0"/>
            <a:chExt cx="3334270" cy="1497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4270" cy="1497169"/>
            </a:xfrm>
            <a:custGeom>
              <a:avLst/>
              <a:gdLst/>
              <a:ahLst/>
              <a:cxnLst/>
              <a:rect r="r" b="b" t="t" l="l"/>
              <a:pathLst>
                <a:path h="1497169" w="3334270">
                  <a:moveTo>
                    <a:pt x="0" y="0"/>
                  </a:moveTo>
                  <a:lnTo>
                    <a:pt x="3334270" y="0"/>
                  </a:lnTo>
                  <a:lnTo>
                    <a:pt x="3334270" y="1497169"/>
                  </a:lnTo>
                  <a:lnTo>
                    <a:pt x="0" y="1497169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334270" cy="1516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72444" y="1167311"/>
            <a:ext cx="1027865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Одакле почети?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50058" y="7101035"/>
            <a:ext cx="9559732" cy="2027947"/>
            <a:chOff x="0" y="0"/>
            <a:chExt cx="2517790" cy="534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17790" cy="534109"/>
            </a:xfrm>
            <a:custGeom>
              <a:avLst/>
              <a:gdLst/>
              <a:ahLst/>
              <a:cxnLst/>
              <a:rect r="r" b="b" t="t" l="l"/>
              <a:pathLst>
                <a:path h="534109" w="2517790">
                  <a:moveTo>
                    <a:pt x="0" y="0"/>
                  </a:moveTo>
                  <a:lnTo>
                    <a:pt x="2517790" y="0"/>
                  </a:lnTo>
                  <a:lnTo>
                    <a:pt x="2517790" y="534109"/>
                  </a:lnTo>
                  <a:lnTo>
                    <a:pt x="0" y="534109"/>
                  </a:ln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17790" cy="553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231F2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Чланови 6.,7., 16, 21, 22, 23-39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48126" y="2721354"/>
            <a:ext cx="4322199" cy="4775910"/>
          </a:xfrm>
          <a:custGeom>
            <a:avLst/>
            <a:gdLst/>
            <a:ahLst/>
            <a:cxnLst/>
            <a:rect r="r" b="b" t="t" l="l"/>
            <a:pathLst>
              <a:path h="4775910" w="4322199">
                <a:moveTo>
                  <a:pt x="0" y="0"/>
                </a:moveTo>
                <a:lnTo>
                  <a:pt x="4322199" y="0"/>
                </a:lnTo>
                <a:lnTo>
                  <a:pt x="4322199" y="4775910"/>
                </a:lnTo>
                <a:lnTo>
                  <a:pt x="0" y="4775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48126" y="2650611"/>
            <a:ext cx="4217424" cy="4660136"/>
          </a:xfrm>
          <a:custGeom>
            <a:avLst/>
            <a:gdLst/>
            <a:ahLst/>
            <a:cxnLst/>
            <a:rect r="r" b="b" t="t" l="l"/>
            <a:pathLst>
              <a:path h="4660136" w="4217424">
                <a:moveTo>
                  <a:pt x="0" y="0"/>
                </a:moveTo>
                <a:lnTo>
                  <a:pt x="4217424" y="0"/>
                </a:lnTo>
                <a:lnTo>
                  <a:pt x="4217424" y="4660137"/>
                </a:lnTo>
                <a:lnTo>
                  <a:pt x="0" y="4660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7044" y="6104164"/>
            <a:ext cx="6664765" cy="3154136"/>
            <a:chOff x="0" y="0"/>
            <a:chExt cx="8886353" cy="4205514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68886" y="116414"/>
              <a:ext cx="8817467" cy="4089100"/>
            </a:xfrm>
            <a:custGeom>
              <a:avLst/>
              <a:gdLst/>
              <a:ahLst/>
              <a:cxnLst/>
              <a:rect r="r" b="b" t="t" l="l"/>
              <a:pathLst>
                <a:path h="4089100" w="8817467">
                  <a:moveTo>
                    <a:pt x="8817467" y="0"/>
                  </a:moveTo>
                  <a:lnTo>
                    <a:pt x="0" y="0"/>
                  </a:lnTo>
                  <a:lnTo>
                    <a:pt x="0" y="4089100"/>
                  </a:lnTo>
                  <a:lnTo>
                    <a:pt x="8817467" y="4089100"/>
                  </a:lnTo>
                  <a:lnTo>
                    <a:pt x="881746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8817467" cy="4089100"/>
            </a:xfrm>
            <a:custGeom>
              <a:avLst/>
              <a:gdLst/>
              <a:ahLst/>
              <a:cxnLst/>
              <a:rect r="r" b="b" t="t" l="l"/>
              <a:pathLst>
                <a:path h="4089100" w="8817467">
                  <a:moveTo>
                    <a:pt x="8817467" y="0"/>
                  </a:moveTo>
                  <a:lnTo>
                    <a:pt x="0" y="0"/>
                  </a:lnTo>
                  <a:lnTo>
                    <a:pt x="0" y="4089100"/>
                  </a:lnTo>
                  <a:lnTo>
                    <a:pt x="8817467" y="4089100"/>
                  </a:lnTo>
                  <a:lnTo>
                    <a:pt x="881746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79413" y="2431342"/>
            <a:ext cx="10664718" cy="175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294" indent="-262147" lvl="1">
              <a:lnSpc>
                <a:spcPts val="3399"/>
              </a:lnSpc>
              <a:buAutoNum type="arabicPeriod" startAt="1"/>
            </a:pPr>
            <a:r>
              <a:rPr lang="en-US" b="true" sz="2428" i="true">
                <a:solidFill>
                  <a:srgbClr val="231F20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ПРАВИЛНИК О СТАЛНОМ СТРУЧНОМ УСАВРШАВАЊУ И НАПРЕДОВАЊУ У ЗВАЊА НАСТАВНИКА, ВАСПИТАЧА И СТРУЧНИХ САРАДНИКА("Службени гласник РС", бр.109/2021)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808341" y="4212613"/>
            <a:ext cx="10335789" cy="17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0"/>
              </a:lnSpc>
            </a:pP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Обратите пажњу на делове:</a:t>
            </a:r>
          </a:p>
          <a:p>
            <a:pPr algn="l">
              <a:lnSpc>
                <a:spcPts val="3490"/>
              </a:lnSpc>
            </a:pP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а)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Стручно усавршавање (</a:t>
            </a: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 установи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 и </a:t>
            </a: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ван установе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)</a:t>
            </a:r>
          </a:p>
          <a:p>
            <a:pPr algn="l">
              <a:lnSpc>
                <a:spcPts val="3490"/>
              </a:lnSpc>
            </a:pP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б)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Напредовање у звању (</a:t>
            </a: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наставници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, с</a:t>
            </a: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тручни сарадниц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и-педагог и психолог и </a:t>
            </a:r>
            <a:r>
              <a:rPr lang="en-US" sz="2492" b="true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библиотекари</a:t>
            </a:r>
            <a:r>
              <a:rPr lang="en-US" sz="2492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0151" y="1028700"/>
            <a:ext cx="6727698" cy="8229600"/>
          </a:xfrm>
          <a:custGeom>
            <a:avLst/>
            <a:gdLst/>
            <a:ahLst/>
            <a:cxnLst/>
            <a:rect r="r" b="b" t="t" l="l"/>
            <a:pathLst>
              <a:path h="8229600" w="6727698">
                <a:moveTo>
                  <a:pt x="0" y="0"/>
                </a:moveTo>
                <a:lnTo>
                  <a:pt x="6727698" y="0"/>
                </a:lnTo>
                <a:lnTo>
                  <a:pt x="6727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1897" y="2044775"/>
            <a:ext cx="14622341" cy="5602114"/>
            <a:chOff x="0" y="0"/>
            <a:chExt cx="19496454" cy="7469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363599" y="1752600"/>
              <a:ext cx="12132855" cy="571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82"/>
                </a:lnSpc>
              </a:pPr>
              <a:r>
                <a:rPr lang="en-US" sz="36765">
                  <a:solidFill>
                    <a:srgbClr val="1E5175"/>
                  </a:solidFill>
                  <a:latin typeface="Hello Paris Script"/>
                  <a:ea typeface="Hello Paris Script"/>
                  <a:cs typeface="Hello Paris Script"/>
                  <a:sym typeface="Hello Paris Script"/>
                </a:rPr>
                <a:t>love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65348"/>
              <a:ext cx="19496454" cy="3795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35"/>
                </a:lnSpc>
              </a:pPr>
              <a:r>
                <a:rPr lang="en-US" sz="15871">
                  <a:solidFill>
                    <a:srgbClr val="22447D"/>
                  </a:solidFill>
                  <a:latin typeface="Hello Paris Script"/>
                  <a:ea typeface="Hello Paris Script"/>
                  <a:cs typeface="Hello Paris Script"/>
                  <a:sym typeface="Hello Paris Script"/>
                </a:rPr>
                <a:t>ХВАЛА НА ПАЖЊИ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2837">
            <a:off x="840918" y="360974"/>
            <a:ext cx="1983824" cy="3367602"/>
          </a:xfrm>
          <a:custGeom>
            <a:avLst/>
            <a:gdLst/>
            <a:ahLst/>
            <a:cxnLst/>
            <a:rect r="r" b="b" t="t" l="l"/>
            <a:pathLst>
              <a:path h="3367602" w="1983824">
                <a:moveTo>
                  <a:pt x="0" y="0"/>
                </a:moveTo>
                <a:lnTo>
                  <a:pt x="1983824" y="0"/>
                </a:lnTo>
                <a:lnTo>
                  <a:pt x="1983824" y="3367602"/>
                </a:lnTo>
                <a:lnTo>
                  <a:pt x="0" y="336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02815">
            <a:off x="14873332" y="429435"/>
            <a:ext cx="2691391" cy="3364239"/>
          </a:xfrm>
          <a:custGeom>
            <a:avLst/>
            <a:gdLst/>
            <a:ahLst/>
            <a:cxnLst/>
            <a:rect r="r" b="b" t="t" l="l"/>
            <a:pathLst>
              <a:path h="3364239" w="2691391">
                <a:moveTo>
                  <a:pt x="0" y="0"/>
                </a:moveTo>
                <a:lnTo>
                  <a:pt x="2691391" y="0"/>
                </a:lnTo>
                <a:lnTo>
                  <a:pt x="2691391" y="3364239"/>
                </a:lnTo>
                <a:lnTo>
                  <a:pt x="0" y="3364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06208">
            <a:off x="1192766" y="54545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48489" y="93828"/>
            <a:ext cx="2559078" cy="2491902"/>
          </a:xfrm>
          <a:custGeom>
            <a:avLst/>
            <a:gdLst/>
            <a:ahLst/>
            <a:cxnLst/>
            <a:rect r="r" b="b" t="t" l="l"/>
            <a:pathLst>
              <a:path h="2491902" w="2559078">
                <a:moveTo>
                  <a:pt x="0" y="0"/>
                </a:moveTo>
                <a:lnTo>
                  <a:pt x="2559077" y="0"/>
                </a:lnTo>
                <a:lnTo>
                  <a:pt x="2559077" y="2491902"/>
                </a:lnTo>
                <a:lnTo>
                  <a:pt x="0" y="2491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97235" y="6007155"/>
            <a:ext cx="3493530" cy="1639733"/>
          </a:xfrm>
          <a:custGeom>
            <a:avLst/>
            <a:gdLst/>
            <a:ahLst/>
            <a:cxnLst/>
            <a:rect r="r" b="b" t="t" l="l"/>
            <a:pathLst>
              <a:path h="1639733" w="3493530">
                <a:moveTo>
                  <a:pt x="0" y="0"/>
                </a:moveTo>
                <a:lnTo>
                  <a:pt x="3493530" y="0"/>
                </a:lnTo>
                <a:lnTo>
                  <a:pt x="3493530" y="1639733"/>
                </a:lnTo>
                <a:lnTo>
                  <a:pt x="0" y="1639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66" r="0" b="-866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222826">
            <a:off x="13688624" y="5131184"/>
            <a:ext cx="3899255" cy="3942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2357" y="366237"/>
            <a:ext cx="15097901" cy="2624626"/>
            <a:chOff x="0" y="0"/>
            <a:chExt cx="3976402" cy="691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6402" cy="691260"/>
            </a:xfrm>
            <a:custGeom>
              <a:avLst/>
              <a:gdLst/>
              <a:ahLst/>
              <a:cxnLst/>
              <a:rect r="r" b="b" t="t" l="l"/>
              <a:pathLst>
                <a:path h="691260" w="3976402">
                  <a:moveTo>
                    <a:pt x="0" y="0"/>
                  </a:moveTo>
                  <a:lnTo>
                    <a:pt x="3976402" y="0"/>
                  </a:lnTo>
                  <a:lnTo>
                    <a:pt x="3976402" y="691260"/>
                  </a:lnTo>
                  <a:lnTo>
                    <a:pt x="0" y="691260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76402" cy="710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6877" y="4933350"/>
            <a:ext cx="4662876" cy="4114800"/>
            <a:chOff x="0" y="0"/>
            <a:chExt cx="1228082" cy="1083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8082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28082">
                  <a:moveTo>
                    <a:pt x="0" y="0"/>
                  </a:moveTo>
                  <a:lnTo>
                    <a:pt x="1228082" y="0"/>
                  </a:lnTo>
                  <a:lnTo>
                    <a:pt x="1228082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28082" cy="110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26284" y="4895156"/>
            <a:ext cx="5039806" cy="4915777"/>
            <a:chOff x="0" y="0"/>
            <a:chExt cx="1327356" cy="1294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356" cy="1294690"/>
            </a:xfrm>
            <a:custGeom>
              <a:avLst/>
              <a:gdLst/>
              <a:ahLst/>
              <a:cxnLst/>
              <a:rect r="r" b="b" t="t" l="l"/>
              <a:pathLst>
                <a:path h="1294690" w="1327356">
                  <a:moveTo>
                    <a:pt x="0" y="0"/>
                  </a:moveTo>
                  <a:lnTo>
                    <a:pt x="1327356" y="0"/>
                  </a:lnTo>
                  <a:lnTo>
                    <a:pt x="1327356" y="1294690"/>
                  </a:lnTo>
                  <a:lnTo>
                    <a:pt x="0" y="1294690"/>
                  </a:lnTo>
                  <a:close/>
                </a:path>
              </a:pathLst>
            </a:custGeom>
            <a:solidFill>
              <a:srgbClr val="5BA2A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327356" cy="131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0075" y="4933350"/>
            <a:ext cx="4662876" cy="4114800"/>
            <a:chOff x="0" y="0"/>
            <a:chExt cx="1228082" cy="1083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8082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28082">
                  <a:moveTo>
                    <a:pt x="0" y="0"/>
                  </a:moveTo>
                  <a:lnTo>
                    <a:pt x="1228082" y="0"/>
                  </a:lnTo>
                  <a:lnTo>
                    <a:pt x="1228082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28082" cy="110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63735" y="3363927"/>
            <a:ext cx="1966939" cy="1966939"/>
            <a:chOff x="0" y="0"/>
            <a:chExt cx="2622585" cy="262258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2288052">
              <a:off x="842497" y="513384"/>
              <a:ext cx="975652" cy="1682158"/>
            </a:xfrm>
            <a:custGeom>
              <a:avLst/>
              <a:gdLst/>
              <a:ahLst/>
              <a:cxnLst/>
              <a:rect r="r" b="b" t="t" l="l"/>
              <a:pathLst>
                <a:path h="1682158" w="975652">
                  <a:moveTo>
                    <a:pt x="0" y="0"/>
                  </a:moveTo>
                  <a:lnTo>
                    <a:pt x="975652" y="0"/>
                  </a:lnTo>
                  <a:lnTo>
                    <a:pt x="975652" y="1682158"/>
                  </a:lnTo>
                  <a:lnTo>
                    <a:pt x="0" y="1682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2288052">
              <a:off x="779037" y="427043"/>
              <a:ext cx="975652" cy="1682158"/>
            </a:xfrm>
            <a:custGeom>
              <a:avLst/>
              <a:gdLst/>
              <a:ahLst/>
              <a:cxnLst/>
              <a:rect r="r" b="b" t="t" l="l"/>
              <a:pathLst>
                <a:path h="1682158" w="975652">
                  <a:moveTo>
                    <a:pt x="0" y="0"/>
                  </a:moveTo>
                  <a:lnTo>
                    <a:pt x="975651" y="0"/>
                  </a:lnTo>
                  <a:lnTo>
                    <a:pt x="975651" y="1682158"/>
                  </a:lnTo>
                  <a:lnTo>
                    <a:pt x="0" y="1682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944846" y="3382814"/>
            <a:ext cx="1966939" cy="1966939"/>
            <a:chOff x="0" y="0"/>
            <a:chExt cx="2622585" cy="262258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877896" y="632564"/>
              <a:ext cx="841393" cy="179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679"/>
                </a:lnSpc>
                <a:spcBef>
                  <a:spcPct val="0"/>
                </a:spcBef>
              </a:pPr>
              <a:r>
                <a:rPr lang="en-US" sz="8899">
                  <a:solidFill>
                    <a:srgbClr val="231F20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?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01696" y="577530"/>
              <a:ext cx="841393" cy="179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679"/>
                </a:lnSpc>
                <a:spcBef>
                  <a:spcPct val="0"/>
                </a:spcBef>
              </a:pPr>
              <a:r>
                <a:rPr lang="en-US" sz="8899">
                  <a:solidFill>
                    <a:srgbClr val="ED7C31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?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368519" y="3176561"/>
            <a:ext cx="1966939" cy="1966939"/>
            <a:chOff x="0" y="0"/>
            <a:chExt cx="2622585" cy="262258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495300" y="648371"/>
              <a:ext cx="841393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231F20"/>
                  </a:solidFill>
                  <a:latin typeface="Adam Script"/>
                  <a:ea typeface="Adam Script"/>
                  <a:cs typeface="Adam Script"/>
                  <a:sym typeface="Adam Script"/>
                </a:rPr>
                <a:t>A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457200" y="578353"/>
              <a:ext cx="841393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ED7C31"/>
                  </a:solidFill>
                  <a:latin typeface="Adam Script"/>
                  <a:ea typeface="Adam Script"/>
                  <a:cs typeface="Adam Script"/>
                  <a:sym typeface="Adam Script"/>
                </a:rPr>
                <a:t>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330584" y="503292"/>
              <a:ext cx="841393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5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231F20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A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292484" y="433273"/>
              <a:ext cx="841393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5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EFC7B0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A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888387" y="649850"/>
            <a:ext cx="11313981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Реч-2 о члановима из правилника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62285" y="5463808"/>
            <a:ext cx="353206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6. Континуирано стручно усавршавање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7. Облици професионалног развоја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017194" y="5355979"/>
            <a:ext cx="4260022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345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16. Праћење и остваривање стручног усавршавања запослених (порфолио, самовредновање, планирање, извештаји, примењивање стандарда компетенција...)</a:t>
            </a:r>
          </a:p>
          <a:p>
            <a:pPr algn="l">
              <a:lnSpc>
                <a:spcPts val="2814"/>
              </a:lnSpc>
            </a:pPr>
          </a:p>
          <a:p>
            <a:pPr algn="l">
              <a:lnSpc>
                <a:spcPts val="2814"/>
              </a:lnSpc>
            </a:pPr>
            <a:r>
              <a:rPr lang="en-US" sz="2345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*Педагошки колегијум одређује свог члана да прати остваривање СУ,  </a:t>
            </a:r>
          </a:p>
          <a:p>
            <a:pPr algn="l">
              <a:lnSpc>
                <a:spcPts val="2814"/>
              </a:lnSpc>
            </a:pPr>
            <a:r>
              <a:rPr lang="en-US" sz="2345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 пута годишње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18565" y="5660966"/>
            <a:ext cx="3970582" cy="217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8"/>
              </a:lnSpc>
            </a:pPr>
            <a:r>
              <a:rPr lang="en-US" sz="23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22. дужности запослних</a:t>
            </a:r>
          </a:p>
          <a:p>
            <a:pPr algn="l">
              <a:lnSpc>
                <a:spcPts val="2878"/>
              </a:lnSpc>
            </a:pPr>
          </a:p>
          <a:p>
            <a:pPr algn="l">
              <a:lnSpc>
                <a:spcPts val="2878"/>
              </a:lnSpc>
            </a:pPr>
            <a:r>
              <a:rPr lang="en-US" sz="23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23. 44 сата стручног усавршавања (1 програм СУ из Каталога и 1 учешће на стручном скупу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71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2357" y="366237"/>
            <a:ext cx="15097901" cy="2624626"/>
            <a:chOff x="0" y="0"/>
            <a:chExt cx="3976402" cy="691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6402" cy="691260"/>
            </a:xfrm>
            <a:custGeom>
              <a:avLst/>
              <a:gdLst/>
              <a:ahLst/>
              <a:cxnLst/>
              <a:rect r="r" b="b" t="t" l="l"/>
              <a:pathLst>
                <a:path h="691260" w="3976402">
                  <a:moveTo>
                    <a:pt x="0" y="0"/>
                  </a:moveTo>
                  <a:lnTo>
                    <a:pt x="3976402" y="0"/>
                  </a:lnTo>
                  <a:lnTo>
                    <a:pt x="3976402" y="691260"/>
                  </a:lnTo>
                  <a:lnTo>
                    <a:pt x="0" y="691260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76402" cy="710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6877" y="4933350"/>
            <a:ext cx="4662876" cy="4114800"/>
            <a:chOff x="0" y="0"/>
            <a:chExt cx="1228082" cy="1083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8082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28082">
                  <a:moveTo>
                    <a:pt x="0" y="0"/>
                  </a:moveTo>
                  <a:lnTo>
                    <a:pt x="1228082" y="0"/>
                  </a:lnTo>
                  <a:lnTo>
                    <a:pt x="1228082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28082" cy="110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05829" y="4882344"/>
            <a:ext cx="5039806" cy="4915777"/>
            <a:chOff x="0" y="0"/>
            <a:chExt cx="1327356" cy="1294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356" cy="1294690"/>
            </a:xfrm>
            <a:custGeom>
              <a:avLst/>
              <a:gdLst/>
              <a:ahLst/>
              <a:cxnLst/>
              <a:rect r="r" b="b" t="t" l="l"/>
              <a:pathLst>
                <a:path h="1294690" w="1327356">
                  <a:moveTo>
                    <a:pt x="0" y="0"/>
                  </a:moveTo>
                  <a:lnTo>
                    <a:pt x="1327356" y="0"/>
                  </a:lnTo>
                  <a:lnTo>
                    <a:pt x="1327356" y="1294690"/>
                  </a:lnTo>
                  <a:lnTo>
                    <a:pt x="0" y="1294690"/>
                  </a:lnTo>
                  <a:close/>
                </a:path>
              </a:pathLst>
            </a:custGeom>
            <a:solidFill>
              <a:srgbClr val="5BA2A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327356" cy="131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0075" y="4933350"/>
            <a:ext cx="5542380" cy="4460320"/>
            <a:chOff x="0" y="0"/>
            <a:chExt cx="1459721" cy="11747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9721" cy="1174734"/>
            </a:xfrm>
            <a:custGeom>
              <a:avLst/>
              <a:gdLst/>
              <a:ahLst/>
              <a:cxnLst/>
              <a:rect r="r" b="b" t="t" l="l"/>
              <a:pathLst>
                <a:path h="1174734" w="1459721">
                  <a:moveTo>
                    <a:pt x="0" y="0"/>
                  </a:moveTo>
                  <a:lnTo>
                    <a:pt x="1459721" y="0"/>
                  </a:lnTo>
                  <a:lnTo>
                    <a:pt x="1459721" y="1174734"/>
                  </a:lnTo>
                  <a:lnTo>
                    <a:pt x="0" y="1174734"/>
                  </a:ln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459721" cy="1193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63735" y="3363927"/>
            <a:ext cx="1966939" cy="1966939"/>
            <a:chOff x="0" y="0"/>
            <a:chExt cx="2622585" cy="262258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2288052">
              <a:off x="842497" y="513384"/>
              <a:ext cx="975652" cy="1682158"/>
            </a:xfrm>
            <a:custGeom>
              <a:avLst/>
              <a:gdLst/>
              <a:ahLst/>
              <a:cxnLst/>
              <a:rect r="r" b="b" t="t" l="l"/>
              <a:pathLst>
                <a:path h="1682158" w="975652">
                  <a:moveTo>
                    <a:pt x="0" y="0"/>
                  </a:moveTo>
                  <a:lnTo>
                    <a:pt x="975652" y="0"/>
                  </a:lnTo>
                  <a:lnTo>
                    <a:pt x="975652" y="1682158"/>
                  </a:lnTo>
                  <a:lnTo>
                    <a:pt x="0" y="1682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2288052">
              <a:off x="779037" y="427043"/>
              <a:ext cx="975652" cy="1682158"/>
            </a:xfrm>
            <a:custGeom>
              <a:avLst/>
              <a:gdLst/>
              <a:ahLst/>
              <a:cxnLst/>
              <a:rect r="r" b="b" t="t" l="l"/>
              <a:pathLst>
                <a:path h="1682158" w="975652">
                  <a:moveTo>
                    <a:pt x="0" y="0"/>
                  </a:moveTo>
                  <a:lnTo>
                    <a:pt x="975651" y="0"/>
                  </a:lnTo>
                  <a:lnTo>
                    <a:pt x="975651" y="1682158"/>
                  </a:lnTo>
                  <a:lnTo>
                    <a:pt x="0" y="1682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944846" y="3382814"/>
            <a:ext cx="1966939" cy="1966939"/>
            <a:chOff x="0" y="0"/>
            <a:chExt cx="2622585" cy="262258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877896" y="632564"/>
              <a:ext cx="841393" cy="179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679"/>
                </a:lnSpc>
                <a:spcBef>
                  <a:spcPct val="0"/>
                </a:spcBef>
              </a:pPr>
              <a:r>
                <a:rPr lang="en-US" sz="8899">
                  <a:solidFill>
                    <a:srgbClr val="231F20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?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01696" y="577530"/>
              <a:ext cx="841393" cy="179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679"/>
                </a:lnSpc>
                <a:spcBef>
                  <a:spcPct val="0"/>
                </a:spcBef>
              </a:pPr>
              <a:r>
                <a:rPr lang="en-US" sz="8899">
                  <a:solidFill>
                    <a:srgbClr val="ED7C31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?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368519" y="3176561"/>
            <a:ext cx="1966939" cy="1966939"/>
            <a:chOff x="0" y="0"/>
            <a:chExt cx="2622585" cy="262258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622585" cy="262258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6B9C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13836" y="216753"/>
              <a:ext cx="2189079" cy="218907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FB2"/>
              </a:solidFill>
              <a:ln w="19050" cap="sq">
                <a:solidFill>
                  <a:srgbClr val="231F20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495300" y="648371"/>
              <a:ext cx="841393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231F20"/>
                  </a:solidFill>
                  <a:latin typeface="Adam Script"/>
                  <a:ea typeface="Adam Script"/>
                  <a:cs typeface="Adam Script"/>
                  <a:sym typeface="Adam Script"/>
                </a:rPr>
                <a:t>A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457200" y="578353"/>
              <a:ext cx="841393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ED7C31"/>
                  </a:solidFill>
                  <a:latin typeface="Adam Script"/>
                  <a:ea typeface="Adam Script"/>
                  <a:cs typeface="Adam Script"/>
                  <a:sym typeface="Adam Script"/>
                </a:rPr>
                <a:t>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330584" y="503292"/>
              <a:ext cx="841393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5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231F20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A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292484" y="433273"/>
              <a:ext cx="841393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5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EFC7B0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A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916013" y="7873532"/>
            <a:ext cx="1384768" cy="1384768"/>
          </a:xfrm>
          <a:custGeom>
            <a:avLst/>
            <a:gdLst/>
            <a:ahLst/>
            <a:cxnLst/>
            <a:rect r="r" b="b" t="t" l="l"/>
            <a:pathLst>
              <a:path h="1384768" w="1384768">
                <a:moveTo>
                  <a:pt x="0" y="0"/>
                </a:moveTo>
                <a:lnTo>
                  <a:pt x="1384768" y="0"/>
                </a:lnTo>
                <a:lnTo>
                  <a:pt x="1384768" y="1384768"/>
                </a:lnTo>
                <a:lnTo>
                  <a:pt x="0" y="1384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3888387" y="649850"/>
            <a:ext cx="11313981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Реч-2 о члановима из правилника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22521" y="5473333"/>
            <a:ext cx="4442987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26-28.  Услови за стицање звања: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1.педагошки саветник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2. самостални педагошки саветник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3. високи педагошки саветник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7083505" y="6271767"/>
            <a:ext cx="451130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645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30-39. Поступак за стицање звања</a:t>
            </a:r>
          </a:p>
          <a:p>
            <a:pPr algn="l">
              <a:lnSpc>
                <a:spcPts val="3174"/>
              </a:lnSpc>
            </a:pPr>
            <a:r>
              <a:rPr lang="en-US" sz="2645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***више у једном од следећих слајдова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418565" y="5660966"/>
            <a:ext cx="4524244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62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*Мерила за вредновање услова за стицање звања</a:t>
            </a:r>
          </a:p>
          <a:p>
            <a:pPr algn="l">
              <a:lnSpc>
                <a:spcPts val="3153"/>
              </a:lnSpc>
            </a:pPr>
          </a:p>
          <a:p>
            <a:pPr algn="l">
              <a:lnSpc>
                <a:spcPts val="3153"/>
              </a:lnSpc>
            </a:pPr>
            <a:r>
              <a:rPr lang="en-US" sz="2627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*Показатељи остваривања образобвних циљева у областима рада (наставника и стручних сарадника)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675" y="1527161"/>
            <a:ext cx="16791625" cy="7574085"/>
            <a:chOff x="0" y="0"/>
            <a:chExt cx="4422486" cy="1994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2485" cy="1994821"/>
            </a:xfrm>
            <a:custGeom>
              <a:avLst/>
              <a:gdLst/>
              <a:ahLst/>
              <a:cxnLst/>
              <a:rect r="r" b="b" t="t" l="l"/>
              <a:pathLst>
                <a:path h="1994821" w="4422485">
                  <a:moveTo>
                    <a:pt x="0" y="0"/>
                  </a:moveTo>
                  <a:lnTo>
                    <a:pt x="4422485" y="0"/>
                  </a:lnTo>
                  <a:lnTo>
                    <a:pt x="4422485" y="1994821"/>
                  </a:lnTo>
                  <a:lnTo>
                    <a:pt x="0" y="1994821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22486" cy="2013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472045">
            <a:off x="10676338" y="376600"/>
            <a:ext cx="7467820" cy="2615231"/>
            <a:chOff x="0" y="0"/>
            <a:chExt cx="1966833" cy="688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6845" cy="688785"/>
            </a:xfrm>
            <a:custGeom>
              <a:avLst/>
              <a:gdLst/>
              <a:ahLst/>
              <a:cxnLst/>
              <a:rect r="r" b="b" t="t" l="l"/>
              <a:pathLst>
                <a:path h="688785" w="1966845">
                  <a:moveTo>
                    <a:pt x="1664745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63668"/>
                  </a:cubicBezTo>
                  <a:cubicBezTo>
                    <a:pt x="0" y="363754"/>
                    <a:pt x="66279" y="458895"/>
                    <a:pt x="162037" y="503036"/>
                  </a:cubicBezTo>
                  <a:lnTo>
                    <a:pt x="162037" y="688785"/>
                  </a:lnTo>
                  <a:lnTo>
                    <a:pt x="353844" y="529318"/>
                  </a:lnTo>
                  <a:lnTo>
                    <a:pt x="1664745" y="529318"/>
                  </a:lnTo>
                  <a:cubicBezTo>
                    <a:pt x="1840396" y="529318"/>
                    <a:pt x="1966833" y="405805"/>
                    <a:pt x="1966833" y="263661"/>
                  </a:cubicBezTo>
                  <a:cubicBezTo>
                    <a:pt x="1966845" y="123512"/>
                    <a:pt x="1840396" y="0"/>
                    <a:pt x="1664745" y="0"/>
                  </a:cubicBezTo>
                  <a:close/>
                </a:path>
              </a:pathLst>
            </a:custGeom>
            <a:solidFill>
              <a:srgbClr val="F8D9C1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966833" cy="479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0231" y="2649350"/>
            <a:ext cx="11034042" cy="2120749"/>
          </a:xfrm>
          <a:custGeom>
            <a:avLst/>
            <a:gdLst/>
            <a:ahLst/>
            <a:cxnLst/>
            <a:rect r="r" b="b" t="t" l="l"/>
            <a:pathLst>
              <a:path h="2120749" w="11034042">
                <a:moveTo>
                  <a:pt x="0" y="0"/>
                </a:moveTo>
                <a:lnTo>
                  <a:pt x="11034042" y="0"/>
                </a:lnTo>
                <a:lnTo>
                  <a:pt x="11034042" y="2120749"/>
                </a:lnTo>
                <a:lnTo>
                  <a:pt x="0" y="212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982883"/>
            <a:ext cx="1626802" cy="485083"/>
          </a:xfrm>
          <a:custGeom>
            <a:avLst/>
            <a:gdLst/>
            <a:ahLst/>
            <a:cxnLst/>
            <a:rect r="r" b="b" t="t" l="l"/>
            <a:pathLst>
              <a:path h="485083" w="1626802">
                <a:moveTo>
                  <a:pt x="0" y="0"/>
                </a:moveTo>
                <a:lnTo>
                  <a:pt x="1626802" y="0"/>
                </a:lnTo>
                <a:lnTo>
                  <a:pt x="1626802" y="485083"/>
                </a:lnTo>
                <a:lnTo>
                  <a:pt x="0" y="485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62552" y="6459028"/>
            <a:ext cx="1269943" cy="1269943"/>
          </a:xfrm>
          <a:custGeom>
            <a:avLst/>
            <a:gdLst/>
            <a:ahLst/>
            <a:cxnLst/>
            <a:rect r="r" b="b" t="t" l="l"/>
            <a:pathLst>
              <a:path h="1269943" w="1269943">
                <a:moveTo>
                  <a:pt x="0" y="0"/>
                </a:moveTo>
                <a:lnTo>
                  <a:pt x="1269943" y="0"/>
                </a:lnTo>
                <a:lnTo>
                  <a:pt x="1269943" y="1269943"/>
                </a:lnTo>
                <a:lnTo>
                  <a:pt x="0" y="126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36374" y="821136"/>
            <a:ext cx="6635432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ВРСТЕ И БРОЈ АКТИВНОСТИ ЗА ЗВАЊА НАСТАВНИКА, ВАСПИТАЧА И СТРУЧНОГ САРАДНИКА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6947" y="5295153"/>
            <a:ext cx="5661701" cy="272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  <a:spcBef>
                <a:spcPct val="0"/>
              </a:spcBef>
            </a:pPr>
            <a:r>
              <a:rPr lang="en-US" b="true" sz="2382">
                <a:solidFill>
                  <a:srgbClr val="231F2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Уколико је наставник, васпитач и стручни сарадник остварио активност из врсте активности која није предвиђена за звање за које се пријављује, та активност може да замени само једну из сваке врсте која је прописана.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1095" y="5835458"/>
            <a:ext cx="769817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F556F"/>
                </a:solidFill>
                <a:latin typeface="Open Sans"/>
                <a:ea typeface="Open Sans"/>
                <a:cs typeface="Open Sans"/>
                <a:sym typeface="Open Sans"/>
              </a:rPr>
              <a:t>Али не знамо шта комисија оцењује/вреднује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6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41661">
            <a:off x="11840514" y="1478796"/>
            <a:ext cx="6266006" cy="2194356"/>
            <a:chOff x="0" y="0"/>
            <a:chExt cx="1966833" cy="688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6845" cy="688785"/>
            </a:xfrm>
            <a:custGeom>
              <a:avLst/>
              <a:gdLst/>
              <a:ahLst/>
              <a:cxnLst/>
              <a:rect r="r" b="b" t="t" l="l"/>
              <a:pathLst>
                <a:path h="688785" w="1966845">
                  <a:moveTo>
                    <a:pt x="1664745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63668"/>
                  </a:cubicBezTo>
                  <a:cubicBezTo>
                    <a:pt x="0" y="363754"/>
                    <a:pt x="66279" y="458895"/>
                    <a:pt x="162037" y="503036"/>
                  </a:cubicBezTo>
                  <a:lnTo>
                    <a:pt x="162037" y="688785"/>
                  </a:lnTo>
                  <a:lnTo>
                    <a:pt x="353844" y="529318"/>
                  </a:lnTo>
                  <a:lnTo>
                    <a:pt x="1664745" y="529318"/>
                  </a:lnTo>
                  <a:cubicBezTo>
                    <a:pt x="1840396" y="529318"/>
                    <a:pt x="1966833" y="405805"/>
                    <a:pt x="1966833" y="263661"/>
                  </a:cubicBezTo>
                  <a:cubicBezTo>
                    <a:pt x="1966845" y="123512"/>
                    <a:pt x="1840396" y="0"/>
                    <a:pt x="1664745" y="0"/>
                  </a:cubicBezTo>
                  <a:close/>
                </a:path>
              </a:pathLst>
            </a:custGeom>
            <a:solidFill>
              <a:srgbClr val="BF556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966833" cy="479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39457" y="1290330"/>
            <a:ext cx="9016397" cy="7480481"/>
          </a:xfrm>
          <a:custGeom>
            <a:avLst/>
            <a:gdLst/>
            <a:ahLst/>
            <a:cxnLst/>
            <a:rect r="r" b="b" t="t" l="l"/>
            <a:pathLst>
              <a:path h="7480481" w="9016397">
                <a:moveTo>
                  <a:pt x="0" y="0"/>
                </a:moveTo>
                <a:lnTo>
                  <a:pt x="9016397" y="0"/>
                </a:lnTo>
                <a:lnTo>
                  <a:pt x="9016397" y="7480481"/>
                </a:lnTo>
                <a:lnTo>
                  <a:pt x="0" y="7480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1134854">
            <a:off x="12727787" y="1999298"/>
            <a:ext cx="478528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b="true" sz="270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услови за стицање звања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7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29570" y="259184"/>
            <a:ext cx="3333436" cy="4195642"/>
            <a:chOff x="0" y="0"/>
            <a:chExt cx="4444582" cy="5594189"/>
          </a:xfrm>
        </p:grpSpPr>
        <p:sp>
          <p:nvSpPr>
            <p:cNvPr name="Freeform 3" id="3"/>
            <p:cNvSpPr/>
            <p:nvPr/>
          </p:nvSpPr>
          <p:spPr>
            <a:xfrm flipH="false" flipV="false" rot="1110387">
              <a:off x="606451" y="523124"/>
              <a:ext cx="2633715" cy="3716437"/>
            </a:xfrm>
            <a:custGeom>
              <a:avLst/>
              <a:gdLst/>
              <a:ahLst/>
              <a:cxnLst/>
              <a:rect r="r" b="b" t="t" l="l"/>
              <a:pathLst>
                <a:path h="3716437" w="2633715">
                  <a:moveTo>
                    <a:pt x="0" y="0"/>
                  </a:moveTo>
                  <a:lnTo>
                    <a:pt x="2633715" y="0"/>
                  </a:lnTo>
                  <a:lnTo>
                    <a:pt x="2633715" y="3716437"/>
                  </a:lnTo>
                  <a:lnTo>
                    <a:pt x="0" y="371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110387">
              <a:off x="521723" y="321893"/>
              <a:ext cx="2633715" cy="3716437"/>
            </a:xfrm>
            <a:custGeom>
              <a:avLst/>
              <a:gdLst/>
              <a:ahLst/>
              <a:cxnLst/>
              <a:rect r="r" b="b" t="t" l="l"/>
              <a:pathLst>
                <a:path h="3716437" w="2633715">
                  <a:moveTo>
                    <a:pt x="0" y="0"/>
                  </a:moveTo>
                  <a:lnTo>
                    <a:pt x="2633715" y="0"/>
                  </a:lnTo>
                  <a:lnTo>
                    <a:pt x="2633715" y="3716438"/>
                  </a:lnTo>
                  <a:lnTo>
                    <a:pt x="0" y="371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1027659">
              <a:off x="1332630" y="1453961"/>
              <a:ext cx="2603957" cy="3841988"/>
            </a:xfrm>
            <a:custGeom>
              <a:avLst/>
              <a:gdLst/>
              <a:ahLst/>
              <a:cxnLst/>
              <a:rect r="r" b="b" t="t" l="l"/>
              <a:pathLst>
                <a:path h="3841988" w="2603957">
                  <a:moveTo>
                    <a:pt x="2603957" y="0"/>
                  </a:moveTo>
                  <a:lnTo>
                    <a:pt x="0" y="0"/>
                  </a:lnTo>
                  <a:lnTo>
                    <a:pt x="0" y="3841988"/>
                  </a:lnTo>
                  <a:lnTo>
                    <a:pt x="2603957" y="3841988"/>
                  </a:lnTo>
                  <a:lnTo>
                    <a:pt x="260395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1027659">
              <a:off x="1260609" y="1369232"/>
              <a:ext cx="2603957" cy="3841988"/>
            </a:xfrm>
            <a:custGeom>
              <a:avLst/>
              <a:gdLst/>
              <a:ahLst/>
              <a:cxnLst/>
              <a:rect r="r" b="b" t="t" l="l"/>
              <a:pathLst>
                <a:path h="3841988" w="2603957">
                  <a:moveTo>
                    <a:pt x="2603957" y="0"/>
                  </a:moveTo>
                  <a:lnTo>
                    <a:pt x="0" y="0"/>
                  </a:lnTo>
                  <a:lnTo>
                    <a:pt x="0" y="3841988"/>
                  </a:lnTo>
                  <a:lnTo>
                    <a:pt x="2603957" y="3841988"/>
                  </a:lnTo>
                  <a:lnTo>
                    <a:pt x="260395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207633" y="2317430"/>
            <a:ext cx="9872734" cy="5652140"/>
          </a:xfrm>
          <a:custGeom>
            <a:avLst/>
            <a:gdLst/>
            <a:ahLst/>
            <a:cxnLst/>
            <a:rect r="r" b="b" t="t" l="l"/>
            <a:pathLst>
              <a:path h="5652140" w="9872734">
                <a:moveTo>
                  <a:pt x="0" y="0"/>
                </a:moveTo>
                <a:lnTo>
                  <a:pt x="9872734" y="0"/>
                </a:lnTo>
                <a:lnTo>
                  <a:pt x="9872734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9712" y="514350"/>
            <a:ext cx="116998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Поступак стицања</a:t>
            </a: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 звања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94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1911" y="3693196"/>
            <a:ext cx="2295137" cy="2888782"/>
            <a:chOff x="0" y="0"/>
            <a:chExt cx="3060182" cy="3851710"/>
          </a:xfrm>
        </p:grpSpPr>
        <p:sp>
          <p:nvSpPr>
            <p:cNvPr name="Freeform 3" id="3"/>
            <p:cNvSpPr/>
            <p:nvPr/>
          </p:nvSpPr>
          <p:spPr>
            <a:xfrm flipH="false" flipV="false" rot="1110387">
              <a:off x="417554" y="360181"/>
              <a:ext cx="1813365" cy="2558840"/>
            </a:xfrm>
            <a:custGeom>
              <a:avLst/>
              <a:gdLst/>
              <a:ahLst/>
              <a:cxnLst/>
              <a:rect r="r" b="b" t="t" l="l"/>
              <a:pathLst>
                <a:path h="2558840" w="1813365">
                  <a:moveTo>
                    <a:pt x="0" y="0"/>
                  </a:moveTo>
                  <a:lnTo>
                    <a:pt x="1813365" y="0"/>
                  </a:lnTo>
                  <a:lnTo>
                    <a:pt x="1813365" y="2558841"/>
                  </a:lnTo>
                  <a:lnTo>
                    <a:pt x="0" y="255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110387">
              <a:off x="359216" y="221630"/>
              <a:ext cx="1813365" cy="2558840"/>
            </a:xfrm>
            <a:custGeom>
              <a:avLst/>
              <a:gdLst/>
              <a:ahLst/>
              <a:cxnLst/>
              <a:rect r="r" b="b" t="t" l="l"/>
              <a:pathLst>
                <a:path h="2558840" w="1813365">
                  <a:moveTo>
                    <a:pt x="0" y="0"/>
                  </a:moveTo>
                  <a:lnTo>
                    <a:pt x="1813365" y="0"/>
                  </a:lnTo>
                  <a:lnTo>
                    <a:pt x="1813365" y="2558840"/>
                  </a:lnTo>
                  <a:lnTo>
                    <a:pt x="0" y="2558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1027659">
              <a:off x="917542" y="1001081"/>
              <a:ext cx="1792876" cy="2645284"/>
            </a:xfrm>
            <a:custGeom>
              <a:avLst/>
              <a:gdLst/>
              <a:ahLst/>
              <a:cxnLst/>
              <a:rect r="r" b="b" t="t" l="l"/>
              <a:pathLst>
                <a:path h="2645284" w="1792876">
                  <a:moveTo>
                    <a:pt x="1792876" y="0"/>
                  </a:moveTo>
                  <a:lnTo>
                    <a:pt x="0" y="0"/>
                  </a:lnTo>
                  <a:lnTo>
                    <a:pt x="0" y="2645284"/>
                  </a:lnTo>
                  <a:lnTo>
                    <a:pt x="1792876" y="2645284"/>
                  </a:lnTo>
                  <a:lnTo>
                    <a:pt x="179287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1027659">
              <a:off x="867954" y="942744"/>
              <a:ext cx="1792876" cy="2645284"/>
            </a:xfrm>
            <a:custGeom>
              <a:avLst/>
              <a:gdLst/>
              <a:ahLst/>
              <a:cxnLst/>
              <a:rect r="r" b="b" t="t" l="l"/>
              <a:pathLst>
                <a:path h="2645284" w="1792876">
                  <a:moveTo>
                    <a:pt x="1792876" y="0"/>
                  </a:moveTo>
                  <a:lnTo>
                    <a:pt x="0" y="0"/>
                  </a:lnTo>
                  <a:lnTo>
                    <a:pt x="0" y="2645284"/>
                  </a:lnTo>
                  <a:lnTo>
                    <a:pt x="1792876" y="2645284"/>
                  </a:lnTo>
                  <a:lnTo>
                    <a:pt x="1792876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29712" y="514350"/>
            <a:ext cx="116998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Поступак стицања</a:t>
            </a: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 звања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885" y="2575031"/>
            <a:ext cx="16000380" cy="641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У установи звања из става 1. овог члана може да стекне до 25% од укупног броја запослених наставника, васпитача и стручних сарадника, и то: 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*звање педагошког саветника до 15%, 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*самосталног педагошког саветника - до 5%, 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*вишег педагошког саветника - до 3% 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*и високог педагошког саветника - до 2%.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3034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Ако постоји потреба за избор у звања већег броја наставника, васпитача и стручних сарадника од броја из става 3. овог члана, избор у установи може да се изврши након добијене сагласности Министарства да су за то обезбеђена средства у буџету.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A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5049" y="1350794"/>
            <a:ext cx="13746428" cy="7756880"/>
            <a:chOff x="0" y="0"/>
            <a:chExt cx="3620458" cy="2042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0458" cy="2042964"/>
            </a:xfrm>
            <a:custGeom>
              <a:avLst/>
              <a:gdLst/>
              <a:ahLst/>
              <a:cxnLst/>
              <a:rect r="r" b="b" t="t" l="l"/>
              <a:pathLst>
                <a:path h="2042964" w="3620458">
                  <a:moveTo>
                    <a:pt x="0" y="0"/>
                  </a:moveTo>
                  <a:lnTo>
                    <a:pt x="3620458" y="0"/>
                  </a:lnTo>
                  <a:lnTo>
                    <a:pt x="3620458" y="2042964"/>
                  </a:lnTo>
                  <a:lnTo>
                    <a:pt x="0" y="2042964"/>
                  </a:lnTo>
                  <a:close/>
                </a:path>
              </a:pathLst>
            </a:custGeom>
            <a:solidFill>
              <a:srgbClr val="FFF8ED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20458" cy="2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25365" y="4398718"/>
            <a:ext cx="6392941" cy="2615231"/>
            <a:chOff x="0" y="0"/>
            <a:chExt cx="1683738" cy="688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3749" cy="688785"/>
            </a:xfrm>
            <a:custGeom>
              <a:avLst/>
              <a:gdLst/>
              <a:ahLst/>
              <a:cxnLst/>
              <a:rect r="r" b="b" t="t" l="l"/>
              <a:pathLst>
                <a:path h="688785" w="1683749">
                  <a:moveTo>
                    <a:pt x="1386472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63668"/>
                  </a:cubicBezTo>
                  <a:cubicBezTo>
                    <a:pt x="0" y="363754"/>
                    <a:pt x="66279" y="458895"/>
                    <a:pt x="162037" y="503036"/>
                  </a:cubicBezTo>
                  <a:lnTo>
                    <a:pt x="162037" y="688785"/>
                  </a:lnTo>
                  <a:lnTo>
                    <a:pt x="353844" y="529318"/>
                  </a:lnTo>
                  <a:lnTo>
                    <a:pt x="1386472" y="529318"/>
                  </a:lnTo>
                  <a:cubicBezTo>
                    <a:pt x="1557300" y="529318"/>
                    <a:pt x="1683738" y="405805"/>
                    <a:pt x="1683738" y="263661"/>
                  </a:cubicBezTo>
                  <a:cubicBezTo>
                    <a:pt x="1683749" y="123512"/>
                    <a:pt x="1557300" y="0"/>
                    <a:pt x="1386472" y="0"/>
                  </a:cubicBezTo>
                  <a:close/>
                </a:path>
              </a:pathLst>
            </a:custGeom>
            <a:solidFill>
              <a:srgbClr val="F8D9C1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683738" cy="479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1508297" y="5482814"/>
            <a:ext cx="5627077" cy="4114800"/>
          </a:xfrm>
          <a:custGeom>
            <a:avLst/>
            <a:gdLst/>
            <a:ahLst/>
            <a:cxnLst/>
            <a:rect r="r" b="b" t="t" l="l"/>
            <a:pathLst>
              <a:path h="4114800" w="5627077">
                <a:moveTo>
                  <a:pt x="5627077" y="0"/>
                </a:moveTo>
                <a:lnTo>
                  <a:pt x="0" y="0"/>
                </a:lnTo>
                <a:lnTo>
                  <a:pt x="0" y="4114800"/>
                </a:lnTo>
                <a:lnTo>
                  <a:pt x="5627077" y="4114800"/>
                </a:lnTo>
                <a:lnTo>
                  <a:pt x="56270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403522" y="5397089"/>
            <a:ext cx="5627077" cy="4114800"/>
          </a:xfrm>
          <a:custGeom>
            <a:avLst/>
            <a:gdLst/>
            <a:ahLst/>
            <a:cxnLst/>
            <a:rect r="r" b="b" t="t" l="l"/>
            <a:pathLst>
              <a:path h="4114800" w="5627077">
                <a:moveTo>
                  <a:pt x="5627077" y="0"/>
                </a:moveTo>
                <a:lnTo>
                  <a:pt x="0" y="0"/>
                </a:lnTo>
                <a:lnTo>
                  <a:pt x="0" y="4114800"/>
                </a:lnTo>
                <a:lnTo>
                  <a:pt x="5627077" y="4114800"/>
                </a:lnTo>
                <a:lnTo>
                  <a:pt x="56270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44160" y="4984338"/>
            <a:ext cx="8559362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685" indent="-337342" lvl="1">
              <a:lnSpc>
                <a:spcPts val="4999"/>
              </a:lnSpc>
              <a:buFont typeface="Arial"/>
              <a:buChar char="•"/>
            </a:pPr>
            <a:r>
              <a:rPr lang="en-US" sz="3124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А-од 1 до15</a:t>
            </a:r>
          </a:p>
          <a:p>
            <a:pPr algn="l" marL="674685" indent="-337342" lvl="1">
              <a:lnSpc>
                <a:spcPts val="4999"/>
              </a:lnSpc>
              <a:buFont typeface="Arial"/>
              <a:buChar char="•"/>
            </a:pPr>
            <a:r>
              <a:rPr lang="en-US" sz="3124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Б-од 1 до15</a:t>
            </a:r>
          </a:p>
          <a:p>
            <a:pPr algn="l" marL="674685" indent="-337342" lvl="1">
              <a:lnSpc>
                <a:spcPts val="4999"/>
              </a:lnSpc>
              <a:buFont typeface="Arial"/>
              <a:buChar char="•"/>
            </a:pPr>
            <a:r>
              <a:rPr lang="en-US" sz="3124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В- од 1 до 11</a:t>
            </a:r>
          </a:p>
          <a:p>
            <a:pPr algn="l" marL="674685" indent="-337342" lvl="1">
              <a:lnSpc>
                <a:spcPts val="4999"/>
              </a:lnSpc>
              <a:buFont typeface="Arial"/>
              <a:buChar char="•"/>
            </a:pPr>
            <a:r>
              <a:rPr lang="en-US" sz="3124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Г- од 1 до 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71393" y="4827494"/>
            <a:ext cx="450088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4199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Can you think of any more purposes?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8082" y="1849394"/>
            <a:ext cx="12043754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31F20"/>
                </a:solidFill>
                <a:latin typeface="IM Fell"/>
                <a:ea typeface="IM Fell"/>
                <a:cs typeface="IM Fell"/>
                <a:sym typeface="IM Fell"/>
              </a:rPr>
              <a:t>ВРСТЕ АКТИВНОСТИ ЗА СТИЦАЊЕ ЗВАЊА *НАСТАВНИЦИ*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DAG2ZpCXSIM</dc:identifier>
  <dcterms:modified xsi:type="dcterms:W3CDTF">2011-08-01T06:04:30Z</dcterms:modified>
  <cp:revision>1</cp:revision>
  <dc:title>СТРУЧНО УСАВРШАВАЊЕ И НАПРЕДОВАЊЕ У ЗВАЊУ 3</dc:title>
</cp:coreProperties>
</file>